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7" r:id="rId4"/>
    <p:sldId id="268" r:id="rId5"/>
    <p:sldId id="269" r:id="rId6"/>
    <p:sldId id="270" r:id="rId7"/>
    <p:sldId id="272" r:id="rId8"/>
    <p:sldId id="274" r:id="rId9"/>
    <p:sldId id="266" r:id="rId10"/>
    <p:sldId id="271" r:id="rId11"/>
    <p:sldId id="273" r:id="rId12"/>
    <p:sldId id="257" r:id="rId13"/>
    <p:sldId id="289" r:id="rId14"/>
    <p:sldId id="290" r:id="rId15"/>
    <p:sldId id="291" r:id="rId16"/>
    <p:sldId id="296" r:id="rId17"/>
    <p:sldId id="275" r:id="rId18"/>
    <p:sldId id="276" r:id="rId19"/>
    <p:sldId id="277" r:id="rId20"/>
    <p:sldId id="278" r:id="rId21"/>
    <p:sldId id="286" r:id="rId22"/>
    <p:sldId id="282" r:id="rId23"/>
    <p:sldId id="283" r:id="rId24"/>
    <p:sldId id="284" r:id="rId25"/>
    <p:sldId id="285" r:id="rId26"/>
    <p:sldId id="258" r:id="rId27"/>
    <p:sldId id="297" r:id="rId28"/>
    <p:sldId id="26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838"/>
    <a:srgbClr val="000000"/>
    <a:srgbClr val="929292"/>
    <a:srgbClr val="EBD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24" autoAdjust="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B7C-0F51-412C-9AF4-ADF5BF6A9F09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47731-41D5-4A25-B2E8-9A0B22F67C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83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ko-KR" altLang="en-US" dirty="0" err="1" smtClean="0"/>
              <a:t>구연팀의</a:t>
            </a:r>
            <a:r>
              <a:rPr lang="ko-KR" altLang="en-US" dirty="0" smtClean="0"/>
              <a:t> 발표를 맡은 개발자 박구연입니다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지금부터 </a:t>
            </a:r>
            <a:r>
              <a:rPr lang="ko-KR" altLang="en-US" dirty="0" err="1" smtClean="0"/>
              <a:t>저희조의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허브홈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홀릭플레이스를</a:t>
            </a:r>
            <a:r>
              <a:rPr lang="ko-KR" altLang="en-US" dirty="0" smtClean="0"/>
              <a:t> 주제로 발표를 시작하도록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552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b="1" dirty="0" err="1" smtClean="0">
                <a:solidFill>
                  <a:srgbClr val="FF0000"/>
                </a:solidFill>
              </a:rPr>
              <a:t>허브홈</a:t>
            </a:r>
            <a:r>
              <a:rPr lang="ko-KR" altLang="en-US" b="1" dirty="0" smtClean="0">
                <a:solidFill>
                  <a:srgbClr val="FF0000"/>
                </a:solidFill>
              </a:rPr>
              <a:t> 제작을 목표를 두고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저희가 얻을 수 있는 수익성에 대해 생각해보았습니다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.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altLang="ko" b="1" baseline="0" dirty="0" smtClean="0">
                <a:solidFill>
                  <a:srgbClr val="FF0000"/>
                </a:solidFill>
              </a:rPr>
              <a:t>‘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팬심이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무섭다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’ ‘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팬심을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이용해라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’ 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이러한 말들 한번씩은 들어보셨을 텐데요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,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ko-KR" altLang="en-US" b="1" baseline="0" dirty="0" smtClean="0">
                <a:solidFill>
                  <a:srgbClr val="FF0000"/>
                </a:solidFill>
              </a:rPr>
              <a:t>즉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,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팬덤을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통해 얻을 수 있는 수익성은 엄청나다는 것입니다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.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ko-KR" altLang="en-US" b="1" dirty="0" smtClean="0">
                <a:solidFill>
                  <a:srgbClr val="FF0000"/>
                </a:solidFill>
              </a:rPr>
              <a:t>가장 대표적인 예로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멜론 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5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분차트는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5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분마다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플레이어수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,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다운로드수로 가수들을 순위로 메김으로써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팬들사이에서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자신의 가수를 상위권으로 올리기 위한 경쟁을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불러일으키므로써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엄청난 수익을 챙깁니다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. 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멜론은 이러한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팬심을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이용한 수익창출을 위해 중복가입을 허용해놓았고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보시는바와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같이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스밍권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즉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스트리밍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이용권을 결제한 아이디 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2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천개를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목표로한다는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것처럼 요새 팬들은 한 명 당 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200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개의 아이디는 기본으로 가지고 있다는 것을 알게 되었습니다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. </a:t>
            </a:r>
            <a:endParaRPr lang="ko" altLang="ko-KR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43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b="1" dirty="0" smtClean="0">
                <a:solidFill>
                  <a:srgbClr val="FF0000"/>
                </a:solidFill>
              </a:rPr>
              <a:t>또한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엑소는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엑라큘라라는</a:t>
            </a:r>
            <a:r>
              <a:rPr lang="ko-KR" altLang="en-US" b="1" dirty="0" smtClean="0">
                <a:solidFill>
                  <a:srgbClr val="FF0000"/>
                </a:solidFill>
              </a:rPr>
              <a:t> 별명이 있을 정도로 새벽멜론차트에 오래된 노래가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순위권을</a:t>
            </a:r>
            <a:r>
              <a:rPr lang="ko-KR" altLang="en-US" b="1" dirty="0" smtClean="0">
                <a:solidFill>
                  <a:srgbClr val="FF0000"/>
                </a:solidFill>
              </a:rPr>
              <a:t> 진입하는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모습을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보실수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있는데</a:t>
            </a:r>
            <a:endParaRPr lang="en-US" altLang="ko-KR" b="1" baseline="0" dirty="0" smtClean="0">
              <a:solidFill>
                <a:srgbClr val="FF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ko-KR" altLang="en-US" b="1" baseline="0" dirty="0" smtClean="0">
                <a:solidFill>
                  <a:srgbClr val="FF0000"/>
                </a:solidFill>
              </a:rPr>
              <a:t>이것 또한 하루에 새벽에만 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2~300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만원을 들여 자신의 가수를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순위권으로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올리려는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팬심을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통한 수익성을 확신 할 수 있었습니다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.</a:t>
            </a:r>
            <a:endParaRPr lang="ko" altLang="ko-KR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29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9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ko" altLang="ko-KR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220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ko" altLang="ko-KR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735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ko" altLang="ko-KR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20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ko" altLang="ko-KR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22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en-US" altLang="ko-KR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02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en-US" altLang="ko-KR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26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en-US" altLang="ko-KR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03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내용에 앞서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허브 홈이라는 단어를 처음 들어보았거나 다소 생소하다고 느끼셨을 분들이 많을 것이라고 생각됩니다</a:t>
            </a:r>
            <a:r>
              <a:rPr lang="en-US" altLang="ko-KR" dirty="0" smtClean="0"/>
              <a:t>. </a:t>
            </a:r>
          </a:p>
          <a:p>
            <a:r>
              <a:rPr lang="ko-KR" altLang="en-US" baseline="0" dirty="0" smtClean="0"/>
              <a:t>허브 홈이란 쉽게 말해서 그 가수 팬들만 있는 팬 사이트라고 생각하시면 이해하기 </a:t>
            </a:r>
            <a:r>
              <a:rPr lang="ko-KR" altLang="en-US" baseline="0" dirty="0" err="1" smtClean="0"/>
              <a:t>쉬우실텐데요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예를 들어 </a:t>
            </a:r>
            <a:r>
              <a:rPr lang="ko-KR" altLang="en-US" baseline="0" dirty="0" err="1" smtClean="0"/>
              <a:t>엑소</a:t>
            </a:r>
            <a:r>
              <a:rPr lang="ko-KR" altLang="en-US" baseline="0" dirty="0" smtClean="0"/>
              <a:t> 허브 홈이면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엑소</a:t>
            </a:r>
            <a:r>
              <a:rPr lang="ko-KR" altLang="en-US" baseline="0" dirty="0" smtClean="0"/>
              <a:t> 팬들만 이용하고 타 팬들은 이용하지 않는 사이트라고 생각하시면 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973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en-US" altLang="ko-KR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53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en-US" altLang="ko-KR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9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en-US" altLang="ko-KR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771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en-US" altLang="ko-KR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88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en-US" altLang="ko-KR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99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endParaRPr lang="en-US" altLang="ko-KR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751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71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실시간 채팅</a:t>
            </a:r>
            <a:r>
              <a:rPr lang="ko-KR" altLang="en-US" baseline="0" dirty="0" smtClean="0"/>
              <a:t> 기능은 저희가 구현하려고 계획했던 기능 중 하나였는데요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채팅기능을 주어준다면 </a:t>
            </a:r>
            <a:r>
              <a:rPr lang="ko-KR" altLang="en-US" baseline="0" dirty="0" err="1" smtClean="0"/>
              <a:t>저희사이트에서</a:t>
            </a:r>
            <a:r>
              <a:rPr lang="ko-KR" altLang="en-US" baseline="0" dirty="0" smtClean="0"/>
              <a:t> 광장역할을 하는 </a:t>
            </a:r>
            <a:r>
              <a:rPr lang="en-US" altLang="ko-KR" baseline="0" dirty="0" err="1" smtClean="0"/>
              <a:t>talkholic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게시판의 활성화에 부정적인 영향을 미칠 것이라 예상되어 일단 제외시킨 기능입니다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추후에 활성화가 된다면 실시간 채팅기능을 수록하여 소통에 도움이 되게 할 계획입니다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57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 프로젝트의 기획동기는 제가 요새 </a:t>
            </a:r>
            <a:r>
              <a:rPr lang="ko-KR" altLang="en-US" dirty="0" err="1" smtClean="0"/>
              <a:t>레드벨벳이라는</a:t>
            </a:r>
            <a:r>
              <a:rPr lang="ko-KR" altLang="en-US" dirty="0" smtClean="0"/>
              <a:t> 여자 </a:t>
            </a:r>
            <a:r>
              <a:rPr lang="ko-KR" altLang="en-US" dirty="0" err="1" smtClean="0"/>
              <a:t>아이돌그룹에</a:t>
            </a:r>
            <a:r>
              <a:rPr lang="ko-KR" altLang="en-US" dirty="0" smtClean="0"/>
              <a:t> 빠져 </a:t>
            </a:r>
            <a:r>
              <a:rPr lang="ko-KR" altLang="en-US" dirty="0" err="1" smtClean="0"/>
              <a:t>저희조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부팀장님과</a:t>
            </a:r>
            <a:r>
              <a:rPr lang="ko-KR" altLang="en-US" dirty="0" smtClean="0"/>
              <a:t> 함께 라디오 공개방청을 가는 등 많은 관심을 </a:t>
            </a:r>
            <a:r>
              <a:rPr lang="ko-KR" altLang="en-US" dirty="0" err="1" smtClean="0"/>
              <a:t>갖게되었고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레드벨벳에</a:t>
            </a:r>
            <a:r>
              <a:rPr lang="ko-KR" altLang="en-US" dirty="0" smtClean="0"/>
              <a:t> 대한 좀더 많은 정보를 얻고 싶어 어렸을</a:t>
            </a:r>
            <a:r>
              <a:rPr lang="ko-KR" altLang="en-US" baseline="0" dirty="0" smtClean="0"/>
              <a:t> 때 이용했던 </a:t>
            </a:r>
            <a:r>
              <a:rPr lang="ko-KR" altLang="en-US" baseline="0" dirty="0" err="1" smtClean="0"/>
              <a:t>팬카페를</a:t>
            </a:r>
            <a:r>
              <a:rPr lang="ko-KR" altLang="en-US" baseline="0" dirty="0" smtClean="0"/>
              <a:t> 떠올리고 </a:t>
            </a:r>
            <a:r>
              <a:rPr lang="ko-KR" altLang="en-US" baseline="0" dirty="0" err="1" smtClean="0"/>
              <a:t>레드벨벳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팬사이트를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검색해본결과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제대로 </a:t>
            </a:r>
            <a:endParaRPr lang="en-US" altLang="ko-KR" baseline="0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-KR" altLang="en-US" baseline="0" dirty="0" smtClean="0"/>
              <a:t>활성화 되어있는 홈페이지가 없었고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제가 중학교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학년이었던 </a:t>
            </a:r>
            <a:r>
              <a:rPr lang="en-US" altLang="ko-KR" baseline="0" dirty="0" smtClean="0"/>
              <a:t>2006</a:t>
            </a:r>
            <a:r>
              <a:rPr lang="ko-KR" altLang="en-US" baseline="0" dirty="0" smtClean="0"/>
              <a:t>년에는 보시는 바와 같이 </a:t>
            </a:r>
            <a:r>
              <a:rPr lang="en-US" altLang="ko-KR" baseline="0" dirty="0" smtClean="0"/>
              <a:t>93</a:t>
            </a:r>
            <a:r>
              <a:rPr lang="ko-KR" altLang="en-US" baseline="0" dirty="0" err="1" smtClean="0"/>
              <a:t>만명</a:t>
            </a:r>
            <a:r>
              <a:rPr lang="ko-KR" altLang="en-US" baseline="0" dirty="0" smtClean="0"/>
              <a:t> 이상의 </a:t>
            </a:r>
            <a:r>
              <a:rPr lang="ko-KR" altLang="en-US" baseline="0" dirty="0" err="1" smtClean="0"/>
              <a:t>회원수를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가지고있던</a:t>
            </a:r>
            <a:r>
              <a:rPr lang="ko-KR" altLang="en-US" baseline="0" dirty="0" smtClean="0"/>
              <a:t> 동방신기 </a:t>
            </a:r>
            <a:r>
              <a:rPr lang="ko-KR" altLang="en-US" baseline="0" dirty="0" err="1" smtClean="0"/>
              <a:t>팬카페</a:t>
            </a:r>
            <a:r>
              <a:rPr lang="ko-KR" altLang="en-US" baseline="0" dirty="0" smtClean="0"/>
              <a:t> 등 다음카페는 </a:t>
            </a:r>
            <a:r>
              <a:rPr lang="ko" altLang="ko-KR" sz="1200" b="1" dirty="0" smtClean="0">
                <a:solidFill>
                  <a:srgbClr val="FF0000"/>
                </a:solidFill>
              </a:rPr>
              <a:t>팬이라면 전부 다음카페로 모일만큼 대표적인 허브홈이였으나, 네이버의 독주로 인해 다음이 망하면서 자연스레 팬들이 허브홈을 잃게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되었고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</a:t>
            </a:r>
            <a:endParaRPr lang="ko" altLang="ko-KR" sz="1200" b="1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4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ko-KR" sz="1200" b="1" dirty="0" smtClean="0">
                <a:solidFill>
                  <a:srgbClr val="FF0000"/>
                </a:solidFill>
              </a:rPr>
              <a:t>그 이후로 생긴게, DC갤러리와 인스티즈</a:t>
            </a:r>
          </a:p>
          <a:p>
            <a:r>
              <a:rPr lang="ko-KR" altLang="en-US" dirty="0" smtClean="0"/>
              <a:t>이러한 두 홈페이지는 한 가수가 아닌 모든 가수의 게시판을 두고</a:t>
            </a:r>
            <a:endParaRPr lang="en-US" altLang="ko-KR" dirty="0" smtClean="0"/>
          </a:p>
          <a:p>
            <a:r>
              <a:rPr lang="ko" altLang="ko-KR" sz="1200" b="1" dirty="0" smtClean="0">
                <a:solidFill>
                  <a:srgbClr val="FF0000"/>
                </a:solidFill>
              </a:rPr>
              <a:t>익명성과 높은접근성으로 팬만이 아닌 안티들도 함께 이용하게 되어버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리게 되며 심각한 문제들을 발생시키고 있었습니다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8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0"/>
              </a:spcBef>
              <a:buNone/>
            </a:pPr>
            <a:r>
              <a:rPr lang="ko-KR" altLang="en-US" sz="1000" b="1" i="0" dirty="0" smtClean="0">
                <a:solidFill>
                  <a:srgbClr val="FF0000"/>
                </a:solidFill>
              </a:rPr>
              <a:t>먼저</a:t>
            </a:r>
            <a:r>
              <a:rPr lang="en-US" altLang="ko-KR" sz="1000" b="1" i="0" dirty="0" smtClean="0">
                <a:solidFill>
                  <a:srgbClr val="FF0000"/>
                </a:solidFill>
              </a:rPr>
              <a:t>, </a:t>
            </a:r>
            <a:r>
              <a:rPr lang="en-US" altLang="ko" sz="1000" b="1" i="0" dirty="0" smtClean="0">
                <a:solidFill>
                  <a:srgbClr val="FF0000"/>
                </a:solidFill>
              </a:rPr>
              <a:t>10</a:t>
            </a:r>
            <a:r>
              <a:rPr lang="ko-KR" altLang="en-US" sz="1000" b="1" i="0" dirty="0" smtClean="0">
                <a:solidFill>
                  <a:srgbClr val="FF0000"/>
                </a:solidFill>
              </a:rPr>
              <a:t>대 청소년들의 이용률이 가장 많은 홈페이지임에도 불구하고 보시는 바와 </a:t>
            </a:r>
            <a:endParaRPr lang="en-US" altLang="ko-KR" sz="1000" b="1" i="0" dirty="0" smtClean="0">
              <a:solidFill>
                <a:srgbClr val="FF0000"/>
              </a:solidFill>
            </a:endParaRPr>
          </a:p>
          <a:p>
            <a:pPr lvl="0" algn="just">
              <a:spcBef>
                <a:spcPts val="0"/>
              </a:spcBef>
              <a:buNone/>
            </a:pPr>
            <a:r>
              <a:rPr lang="ko-KR" altLang="en-US" sz="1000" b="1" i="0" dirty="0" smtClean="0">
                <a:solidFill>
                  <a:srgbClr val="FF0000"/>
                </a:solidFill>
              </a:rPr>
              <a:t>같이 심각한 음란성 게시물들을 쉽게 찾아볼 수 있었습니다</a:t>
            </a:r>
            <a:r>
              <a:rPr lang="en-US" altLang="ko-KR" sz="1000" b="1" i="0" dirty="0" smtClean="0">
                <a:solidFill>
                  <a:srgbClr val="FF0000"/>
                </a:solidFill>
              </a:rPr>
              <a:t>. 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i="0" dirty="0" smtClean="0">
                <a:solidFill>
                  <a:srgbClr val="FF0000"/>
                </a:solidFill>
              </a:rPr>
              <a:t>또한</a:t>
            </a:r>
            <a:r>
              <a:rPr lang="en-US" altLang="ko-KR" sz="1000" b="1" i="0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i="0" dirty="0" err="1" smtClean="0">
                <a:solidFill>
                  <a:srgbClr val="FF0000"/>
                </a:solidFill>
              </a:rPr>
              <a:t>레드벨벳게시판임에도</a:t>
            </a:r>
            <a:r>
              <a:rPr lang="ko-KR" altLang="en-US" sz="1000" b="1" i="0" dirty="0" smtClean="0">
                <a:solidFill>
                  <a:srgbClr val="FF0000"/>
                </a:solidFill>
              </a:rPr>
              <a:t> 불구하고 </a:t>
            </a:r>
            <a:r>
              <a:rPr lang="ko-KR" altLang="en-US" sz="1000" b="1" i="0" dirty="0" err="1" smtClean="0">
                <a:solidFill>
                  <a:srgbClr val="FF0000"/>
                </a:solidFill>
              </a:rPr>
              <a:t>트와이스</a:t>
            </a:r>
            <a:r>
              <a:rPr lang="ko-KR" altLang="en-US" sz="1000" b="1" i="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i="0" baseline="0" dirty="0" err="1" smtClean="0">
                <a:solidFill>
                  <a:srgbClr val="FF0000"/>
                </a:solidFill>
              </a:rPr>
              <a:t>지지글이</a:t>
            </a:r>
            <a:r>
              <a:rPr lang="ko-KR" altLang="en-US" sz="1000" b="1" i="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i="0" baseline="0" dirty="0" err="1" smtClean="0">
                <a:solidFill>
                  <a:srgbClr val="FF0000"/>
                </a:solidFill>
              </a:rPr>
              <a:t>도배되있는</a:t>
            </a:r>
            <a:r>
              <a:rPr lang="ko-KR" altLang="en-US" sz="1000" b="1" i="0" baseline="0" dirty="0" smtClean="0">
                <a:solidFill>
                  <a:srgbClr val="FF0000"/>
                </a:solidFill>
              </a:rPr>
              <a:t> 것을 </a:t>
            </a:r>
            <a:r>
              <a:rPr lang="ko-KR" altLang="en-US" sz="1000" b="1" i="0" baseline="0" dirty="0" err="1" smtClean="0">
                <a:solidFill>
                  <a:srgbClr val="FF0000"/>
                </a:solidFill>
              </a:rPr>
              <a:t>볼수</a:t>
            </a:r>
            <a:r>
              <a:rPr lang="ko-KR" altLang="en-US" sz="1000" b="1" i="0" baseline="0" dirty="0" smtClean="0">
                <a:solidFill>
                  <a:srgbClr val="FF0000"/>
                </a:solidFill>
              </a:rPr>
              <a:t> 있었는데</a:t>
            </a:r>
            <a:r>
              <a:rPr lang="en-US" altLang="ko-KR" sz="1000" b="1" i="0" baseline="0" dirty="0" smtClean="0">
                <a:solidFill>
                  <a:srgbClr val="FF0000"/>
                </a:solidFill>
              </a:rPr>
              <a:t>,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i="0" dirty="0" smtClean="0">
                <a:solidFill>
                  <a:srgbClr val="FF0000"/>
                </a:solidFill>
              </a:rPr>
              <a:t>자신이 좋아하는 가수의 게시판이 따로 존재함에도 불구하고 </a:t>
            </a:r>
            <a:r>
              <a:rPr lang="ko-KR" altLang="en-US" sz="1000" b="1" i="0" dirty="0" err="1" smtClean="0">
                <a:solidFill>
                  <a:srgbClr val="FF0000"/>
                </a:solidFill>
              </a:rPr>
              <a:t>타가수</a:t>
            </a:r>
            <a:r>
              <a:rPr lang="ko-KR" altLang="en-US" sz="1000" b="1" i="0" dirty="0" smtClean="0">
                <a:solidFill>
                  <a:srgbClr val="FF0000"/>
                </a:solidFill>
              </a:rPr>
              <a:t> 게시판에</a:t>
            </a:r>
            <a:r>
              <a:rPr lang="ko-KR" altLang="en-US" sz="1000" b="1" i="0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1000" b="1" i="0" baseline="0" dirty="0" err="1" smtClean="0">
                <a:solidFill>
                  <a:srgbClr val="FF0000"/>
                </a:solidFill>
              </a:rPr>
              <a:t>이런식으로</a:t>
            </a:r>
            <a:r>
              <a:rPr lang="ko-KR" altLang="en-US" sz="1000" b="1" i="0" baseline="0" dirty="0" smtClean="0">
                <a:solidFill>
                  <a:srgbClr val="FF0000"/>
                </a:solidFill>
              </a:rPr>
              <a:t> 도배하며 싸움을 불러일으키고</a:t>
            </a:r>
            <a:endParaRPr lang="en-US" altLang="ko-KR" sz="1000" b="1" i="0" baseline="0" dirty="0" smtClean="0">
              <a:solidFill>
                <a:srgbClr val="FF0000"/>
              </a:solidFill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" altLang="ko-KR" sz="1000" b="1" i="0" dirty="0" smtClean="0"/>
              <a:t>당하고 되돌려주는 어린 심리때문에 현재 악플 문화가 심화되</a:t>
            </a:r>
            <a:r>
              <a:rPr lang="ko-KR" altLang="en-US" sz="1000" b="1" i="0" dirty="0" smtClean="0"/>
              <a:t>고 있었습니다</a:t>
            </a:r>
            <a:r>
              <a:rPr lang="en-US" altLang="ko-KR" sz="1000" b="1" i="0" dirty="0" smtClean="0"/>
              <a:t>.</a:t>
            </a:r>
            <a:endParaRPr lang="en-US" altLang="ko" sz="1000" b="1" i="0" baseline="0" dirty="0" smtClean="0">
              <a:solidFill>
                <a:srgbClr val="FF0000"/>
              </a:solidFill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" sz="1000" b="1" i="0" dirty="0" smtClean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64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srgbClr val="FF0000"/>
                </a:solidFill>
              </a:rPr>
              <a:t>제가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초중고생일때는</a:t>
            </a:r>
            <a:r>
              <a:rPr lang="ko-KR" altLang="en-US" b="1" dirty="0" smtClean="0">
                <a:solidFill>
                  <a:srgbClr val="FF0000"/>
                </a:solidFill>
              </a:rPr>
              <a:t> 절대 생각할 수 도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없는 음란성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게시물들로인해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청소년들이 잘못된 성인식을 가질 수 있고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smtClean="0">
                <a:solidFill>
                  <a:srgbClr val="FF0000"/>
                </a:solidFill>
              </a:rPr>
              <a:t>또한 심한 욕설로 </a:t>
            </a:r>
            <a:r>
              <a:rPr lang="ko" altLang="ko-KR" sz="1200" b="1" i="0" dirty="0" smtClean="0">
                <a:solidFill>
                  <a:srgbClr val="FF0000"/>
                </a:solidFill>
              </a:rPr>
              <a:t>어린 팬들의 감정소모가 심해지</a:t>
            </a:r>
            <a:r>
              <a:rPr lang="ko-KR" altLang="en-US" sz="1200" b="1" i="0" dirty="0" smtClean="0">
                <a:solidFill>
                  <a:srgbClr val="FF0000"/>
                </a:solidFill>
              </a:rPr>
              <a:t>고 있는 것을 확인해 볼</a:t>
            </a:r>
            <a:r>
              <a:rPr lang="ko-KR" altLang="en-US" sz="1200" b="1" i="0" baseline="0" dirty="0" smtClean="0">
                <a:solidFill>
                  <a:srgbClr val="FF0000"/>
                </a:solidFill>
              </a:rPr>
              <a:t> 수 있었습니다</a:t>
            </a:r>
            <a:r>
              <a:rPr lang="en-US" altLang="ko-KR" sz="1200" b="1" i="0" baseline="0" dirty="0" smtClean="0">
                <a:solidFill>
                  <a:srgbClr val="FF0000"/>
                </a:solidFill>
              </a:rPr>
              <a:t>.</a:t>
            </a:r>
            <a:endParaRPr lang="en-US" altLang="ko-KR" b="1" baseline="0" dirty="0" smtClean="0">
              <a:solidFill>
                <a:srgbClr val="FF0000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smtClean="0">
                <a:solidFill>
                  <a:srgbClr val="FF0000"/>
                </a:solidFill>
              </a:rPr>
              <a:t>현 시대의 청소년들의 가치관의 문제와 또한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그로인해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생기는 사회적인 문제들에 이러한 사이트들의 영향이 없다고 말할 수 없을 정도의 걱정이 되었습니다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 smtClean="0">
                <a:solidFill>
                  <a:srgbClr val="FF0000"/>
                </a:solidFill>
              </a:rPr>
              <a:t>아직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성숙하지않은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가치관과 생각을 가진 청소년들에게 이러한 자극적이고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불필요한 감정소모는 사회적으로도 문제가 있다고 생각하게 되었고 이러한 문제의 발단은 익명성에 있다고 생각되어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저희조는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익명성을 없앤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허브홈을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제작하자는 의견이 모였습니다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.</a:t>
            </a:r>
            <a:endParaRPr lang="ko" altLang="ko-KR" b="1" dirty="0" smtClean="0">
              <a:solidFill>
                <a:srgbClr val="FF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ko" altLang="ko-KR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1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b="1" dirty="0" err="1" smtClean="0">
                <a:solidFill>
                  <a:srgbClr val="FF0000"/>
                </a:solidFill>
              </a:rPr>
              <a:t>허브홈</a:t>
            </a:r>
            <a:r>
              <a:rPr lang="ko-KR" altLang="en-US" b="1" dirty="0" smtClean="0">
                <a:solidFill>
                  <a:srgbClr val="FF0000"/>
                </a:solidFill>
              </a:rPr>
              <a:t> 제작에 목표를 두고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허브홈에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대한 실제 팬들의 의견을 알아보기 위해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레드벨벳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갤러리에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허브홈을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검색해보았는데요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.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ko-KR" altLang="en-US" b="1" baseline="0" dirty="0" smtClean="0">
                <a:solidFill>
                  <a:srgbClr val="FF0000"/>
                </a:solidFill>
              </a:rPr>
              <a:t>보시는 </a:t>
            </a:r>
            <a:r>
              <a:rPr lang="ko-KR" altLang="en-US" b="1" baseline="0" dirty="0" err="1" smtClean="0">
                <a:solidFill>
                  <a:srgbClr val="FF0000"/>
                </a:solidFill>
              </a:rPr>
              <a:t>바와같이</a:t>
            </a:r>
            <a:r>
              <a:rPr lang="ko-KR" altLang="en-US" b="1" baseline="0" dirty="0" smtClean="0">
                <a:solidFill>
                  <a:srgbClr val="FF0000"/>
                </a:solidFill>
              </a:rPr>
              <a:t> 많은 팬들이 허브 홈을 간절히 원한다는 것을 알게 되었습니다</a:t>
            </a:r>
            <a:r>
              <a:rPr lang="en-US" altLang="ko-KR" b="1" baseline="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743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900" b="1" dirty="0" smtClean="0">
                <a:solidFill>
                  <a:srgbClr val="FF0000"/>
                </a:solidFill>
              </a:rPr>
              <a:t>팬들을 통해 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허브홈에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대한 필요성을 인식한 후 </a:t>
            </a:r>
            <a:endParaRPr lang="en-US" altLang="ko-KR" sz="900" b="1" dirty="0" smtClean="0">
              <a:solidFill>
                <a:srgbClr val="FF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ko-KR" altLang="en-US" sz="900" b="1" dirty="0" smtClean="0">
                <a:solidFill>
                  <a:srgbClr val="FF0000"/>
                </a:solidFill>
              </a:rPr>
              <a:t>직접 사용하는 이용자들의 의견을 듣고 반영하기 위해 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레드벨벳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 갤러리에 직접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허브홈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제작에 대한 의견을 묻는 글을 올려보았고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반응은 생각보다 더 뜨거웠고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또한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저희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부팀장님의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친구 중 호주에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유학가있는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친구에게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허브홈제작을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알렸을때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현지에있는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팬들이 영상을 올리는 게시판이 가장 필요했고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저희가 영상게시판을 제작하면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번역팀을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두어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현지팬들도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즐길수있는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공간이 필요하다는 의견을 들을 수 있었습니다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.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이러한 팬들의 의견을 통해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개방성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자료성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검색기능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메리트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영상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실명인증 이라는 구체적 목표를 기획하게 되었습니다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.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여기서 말하는 개방성은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디시인사이드나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인스티즈처럼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모든이용자의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접근을 허용하는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개방성이아닌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현재 존재하는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허브홈들이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해당 가수의 앨범 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2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장 이상 인증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, 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후원금 등의 폐쇄성으로 인해 돈이 없으면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팬활동을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할 수 없기 때문에 이러한 부분에 적절한 개방성을 </a:t>
            </a:r>
            <a:r>
              <a:rPr lang="ko-KR" altLang="en-US" sz="900" b="1" baseline="0" dirty="0" err="1" smtClean="0">
                <a:solidFill>
                  <a:srgbClr val="FF0000"/>
                </a:solidFill>
              </a:rPr>
              <a:t>필요한다는</a:t>
            </a:r>
            <a:r>
              <a:rPr lang="ko-KR" altLang="en-US" sz="900" b="1" baseline="0" dirty="0" smtClean="0">
                <a:solidFill>
                  <a:srgbClr val="FF0000"/>
                </a:solidFill>
              </a:rPr>
              <a:t> 의견을 수렴하였습니다</a:t>
            </a:r>
            <a:r>
              <a:rPr lang="en-US" altLang="ko-KR" sz="900" b="1" baseline="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056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7731-41D5-4A25-B2E8-9A0B22F67C5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1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04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7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2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9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44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95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62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54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9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4C916-8073-40CA-B870-C0ABDF532CF5}" type="datetimeFigureOut">
              <a:rPr lang="ko-KR" altLang="en-US" smtClean="0"/>
              <a:t>2016-07-04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E21DB-3D69-4FD0-8ABD-1AAE61D07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38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gif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gif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472176" y="2338028"/>
            <a:ext cx="7302512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3800" b="1" spc="-300" dirty="0" err="1" smtClean="0">
                <a:solidFill>
                  <a:srgbClr val="EBD219"/>
                </a:solidFill>
                <a:latin typeface="Curlz MT" panose="04040404050702020202" pitchFamily="82" charset="0"/>
              </a:rPr>
              <a:t>Holic</a:t>
            </a:r>
            <a:r>
              <a:rPr lang="en-US" altLang="ko-KR" sz="13800" b="1" spc="-300" dirty="0" smtClean="0">
                <a:solidFill>
                  <a:srgbClr val="EBD219"/>
                </a:solidFill>
                <a:latin typeface="Curlz MT" panose="04040404050702020202" pitchFamily="82" charset="0"/>
              </a:rPr>
              <a:t> Place</a:t>
            </a:r>
            <a:endParaRPr lang="ko-KR" altLang="en-US" sz="13800" b="1" spc="-300" dirty="0">
              <a:solidFill>
                <a:srgbClr val="EBD219"/>
              </a:solidFill>
              <a:latin typeface="Curlz MT" panose="040404040507020202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5412" y="5686550"/>
            <a:ext cx="437812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600" spc="-300" dirty="0">
                <a:solidFill>
                  <a:srgbClr val="929292"/>
                </a:solidFill>
              </a:rPr>
              <a:t>양연수 </a:t>
            </a:r>
            <a:r>
              <a:rPr lang="en-US" altLang="ko-KR" sz="1600" spc="-300" dirty="0" smtClean="0">
                <a:solidFill>
                  <a:srgbClr val="929292"/>
                </a:solidFill>
              </a:rPr>
              <a:t>	</a:t>
            </a:r>
            <a:r>
              <a:rPr lang="ko-KR" altLang="en-US" sz="1600" spc="-300" dirty="0" smtClean="0">
                <a:solidFill>
                  <a:srgbClr val="929292"/>
                </a:solidFill>
              </a:rPr>
              <a:t>최준호</a:t>
            </a:r>
            <a:r>
              <a:rPr lang="en-US" altLang="ko-KR" sz="1600" spc="-300" dirty="0" smtClean="0">
                <a:solidFill>
                  <a:srgbClr val="929292"/>
                </a:solidFill>
              </a:rPr>
              <a:t>	</a:t>
            </a:r>
            <a:r>
              <a:rPr lang="ko-KR" altLang="en-US" sz="1600" spc="-300" dirty="0" smtClean="0">
                <a:solidFill>
                  <a:srgbClr val="929292"/>
                </a:solidFill>
              </a:rPr>
              <a:t>정다운</a:t>
            </a:r>
            <a:r>
              <a:rPr lang="en-US" altLang="ko-KR" sz="1600" spc="-300" dirty="0" smtClean="0">
                <a:solidFill>
                  <a:srgbClr val="929292"/>
                </a:solidFill>
              </a:rPr>
              <a:t>	</a:t>
            </a:r>
            <a:r>
              <a:rPr lang="ko-KR" altLang="en-US" sz="1600" spc="-300" dirty="0" smtClean="0">
                <a:solidFill>
                  <a:srgbClr val="929292"/>
                </a:solidFill>
              </a:rPr>
              <a:t>김현정</a:t>
            </a:r>
            <a:r>
              <a:rPr lang="en-US" altLang="ko-KR" sz="1600" spc="-300" dirty="0" smtClean="0">
                <a:solidFill>
                  <a:srgbClr val="929292"/>
                </a:solidFill>
              </a:rPr>
              <a:t>	</a:t>
            </a:r>
            <a:r>
              <a:rPr lang="ko-KR" altLang="en-US" sz="1600" spc="-300" dirty="0" smtClean="0">
                <a:solidFill>
                  <a:srgbClr val="929292"/>
                </a:solidFill>
              </a:rPr>
              <a:t>김상현</a:t>
            </a:r>
            <a:endParaRPr lang="ko-KR" altLang="en-US" sz="1600" spc="-300" dirty="0">
              <a:solidFill>
                <a:srgbClr val="92929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3600" y="520801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pc="-300" dirty="0" smtClean="0">
                <a:solidFill>
                  <a:srgbClr val="929292"/>
                </a:solidFill>
              </a:rPr>
              <a:t>박구연</a:t>
            </a:r>
            <a:endParaRPr lang="en-US" altLang="ko-KR" spc="-300" dirty="0" smtClean="0">
              <a:solidFill>
                <a:srgbClr val="929292"/>
              </a:solidFill>
            </a:endParaRPr>
          </a:p>
        </p:txBody>
      </p:sp>
      <p:pic>
        <p:nvPicPr>
          <p:cNvPr id="1026" name="Picture 2" descr="https://upload.wikimedia.org/wikipedia/en/thumb/9/96/S.M._Entertainment_logo.svg/1280px-S.M._Entertainment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3" y="627889"/>
            <a:ext cx="1828673" cy="102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afont.com/forum/attach/orig/1/4/1425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662" y="627889"/>
            <a:ext cx="2524341" cy="111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hyundaenews.com/imgdata/hyundaenews_com/201605/201605022025885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 b="15646"/>
          <a:stretch/>
        </p:blipFill>
        <p:spPr bwMode="auto">
          <a:xfrm>
            <a:off x="5689329" y="627889"/>
            <a:ext cx="2442599" cy="109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cfile5.uf.tistory.com/image/23144A4C52B6B7DA09B15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6"/>
          <a:stretch/>
        </p:blipFill>
        <p:spPr bwMode="auto">
          <a:xfrm>
            <a:off x="8196519" y="627888"/>
            <a:ext cx="3333750" cy="11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796088" y="6318887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600" spc="-300" dirty="0" smtClean="0">
                <a:solidFill>
                  <a:srgbClr val="929292"/>
                </a:solidFill>
              </a:rPr>
              <a:t>2016 /  06 / 16</a:t>
            </a:r>
          </a:p>
        </p:txBody>
      </p:sp>
    </p:spTree>
    <p:extLst>
      <p:ext uri="{BB962C8B-B14F-4D97-AF65-F5344CB8AC3E}">
        <p14:creationId xmlns:p14="http://schemas.microsoft.com/office/powerpoint/2010/main" val="23046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1"/>
          <p:cNvPicPr preferRelativeResize="0"/>
          <p:nvPr/>
        </p:nvPicPr>
        <p:blipFill rotWithShape="1">
          <a:blip r:embed="rId3">
            <a:alphaModFix/>
          </a:blip>
          <a:srcRect l="1193" r="62652" b="7825"/>
          <a:stretch/>
        </p:blipFill>
        <p:spPr>
          <a:xfrm>
            <a:off x="2364516" y="1483209"/>
            <a:ext cx="4230593" cy="297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528" y="4518409"/>
            <a:ext cx="6658033" cy="205688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63"/>
          <p:cNvSpPr txBox="1">
            <a:spLocks/>
          </p:cNvSpPr>
          <p:nvPr/>
        </p:nvSpPr>
        <p:spPr>
          <a:xfrm>
            <a:off x="2337378" y="951259"/>
            <a:ext cx="4989252" cy="44517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대표적인 예 ) 멜론</a:t>
            </a:r>
            <a:r>
              <a:rPr lang="en-US" altLang="ko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5분차트</a:t>
            </a:r>
            <a:r>
              <a:rPr lang="en-US" altLang="ko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Shape 167"/>
          <p:cNvPicPr preferRelativeResize="0"/>
          <p:nvPr/>
        </p:nvPicPr>
        <p:blipFill rotWithShape="1">
          <a:blip r:embed="rId5">
            <a:alphaModFix/>
          </a:blip>
          <a:srcRect t="32567" b="38113"/>
          <a:stretch/>
        </p:blipFill>
        <p:spPr>
          <a:xfrm>
            <a:off x="6833592" y="1565909"/>
            <a:ext cx="4795757" cy="296240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170"/>
          <p:cNvSpPr/>
          <p:nvPr/>
        </p:nvSpPr>
        <p:spPr>
          <a:xfrm>
            <a:off x="7852410" y="1748790"/>
            <a:ext cx="3360673" cy="34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194" name="Picture 2" descr="http://cfile3.uf.tistory.com/original/264159505460421E19A2A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44" y="4248566"/>
            <a:ext cx="2326724" cy="232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8248536" y="135349"/>
            <a:ext cx="3554844" cy="954107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ko-KR" altLang="en-US" sz="28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팬덤을</a:t>
            </a:r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통해 얻을 수 있는 수 </a:t>
            </a:r>
            <a:r>
              <a:rPr lang="ko-KR" altLang="en-US" sz="28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익</a:t>
            </a:r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성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03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요구조사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8248536" y="135349"/>
            <a:ext cx="3554844" cy="954107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ko-KR" altLang="en-US" sz="28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팬덤을</a:t>
            </a:r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통해 얻을 수 있는 수 </a:t>
            </a:r>
            <a:r>
              <a:rPr lang="ko-KR" altLang="en-US" sz="28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익</a:t>
            </a:r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성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1" name="Shape 182"/>
          <p:cNvSpPr txBox="1"/>
          <p:nvPr/>
        </p:nvSpPr>
        <p:spPr>
          <a:xfrm>
            <a:off x="2147038" y="1637609"/>
            <a:ext cx="9088652" cy="5170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dist" rtl="0">
              <a:spcBef>
                <a:spcPts val="0"/>
              </a:spcBef>
              <a:buNone/>
            </a:pPr>
            <a:r>
              <a:rPr lang="ko" b="1" dirty="0">
                <a:solidFill>
                  <a:srgbClr val="FF0000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엑소팬들이 하루에 새벽에만 멜론에 쓰는 돈은 200~300만원 이상으로 알려져있음</a:t>
            </a:r>
          </a:p>
        </p:txBody>
      </p:sp>
      <p:pic>
        <p:nvPicPr>
          <p:cNvPr id="12" name="Shape 183"/>
          <p:cNvPicPr preferRelativeResize="0"/>
          <p:nvPr/>
        </p:nvPicPr>
        <p:blipFill rotWithShape="1">
          <a:blip r:embed="rId3">
            <a:alphaModFix/>
          </a:blip>
          <a:srcRect b="6968"/>
          <a:stretch/>
        </p:blipFill>
        <p:spPr>
          <a:xfrm>
            <a:off x="2184297" y="2225610"/>
            <a:ext cx="2827933" cy="392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84"/>
          <p:cNvPicPr preferRelativeResize="0"/>
          <p:nvPr/>
        </p:nvPicPr>
        <p:blipFill rotWithShape="1">
          <a:blip r:embed="rId4">
            <a:alphaModFix/>
          </a:blip>
          <a:srcRect r="-9337"/>
          <a:stretch/>
        </p:blipFill>
        <p:spPr>
          <a:xfrm>
            <a:off x="8121199" y="3221389"/>
            <a:ext cx="3985476" cy="87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8444" y="2270158"/>
            <a:ext cx="4151871" cy="1017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5098613" y="2225610"/>
            <a:ext cx="3149923" cy="3906912"/>
            <a:chOff x="5744221" y="1956678"/>
            <a:chExt cx="3082315" cy="3705901"/>
          </a:xfrm>
        </p:grpSpPr>
        <p:pic>
          <p:nvPicPr>
            <p:cNvPr id="15" name="Shape 1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62606" y="3818854"/>
              <a:ext cx="3063930" cy="184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1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44221" y="2540967"/>
              <a:ext cx="2957715" cy="1255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Shape 188"/>
            <p:cNvPicPr preferRelativeResize="0"/>
            <p:nvPr/>
          </p:nvPicPr>
          <p:blipFill rotWithShape="1">
            <a:blip r:embed="rId8">
              <a:alphaModFix/>
            </a:blip>
            <a:srcRect t="34154"/>
            <a:stretch/>
          </p:blipFill>
          <p:spPr>
            <a:xfrm>
              <a:off x="5766925" y="1956678"/>
              <a:ext cx="2935011" cy="6282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Shape 1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9619" y="4239086"/>
            <a:ext cx="4070951" cy="112636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직사각형 22"/>
          <p:cNvSpPr/>
          <p:nvPr/>
        </p:nvSpPr>
        <p:spPr>
          <a:xfrm>
            <a:off x="2215618" y="1263296"/>
            <a:ext cx="3289989" cy="40011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대표적인 예 ) 멜론</a:t>
            </a:r>
            <a:r>
              <a:rPr lang="en-US" altLang="ko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차트</a:t>
            </a:r>
            <a:r>
              <a:rPr lang="en-US" altLang="ko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ko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03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요구조사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3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5488186" y="2295517"/>
            <a:ext cx="2628176" cy="2628176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011722" y="2380785"/>
            <a:ext cx="1068674" cy="1068674"/>
          </a:xfrm>
          <a:prstGeom prst="ellipse">
            <a:avLst/>
          </a:prstGeom>
          <a:solidFill>
            <a:schemeClr val="bg1"/>
          </a:solidFill>
          <a:ln w="76200">
            <a:solidFill>
              <a:srgbClr val="EBD2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605172" y="2438661"/>
            <a:ext cx="1068674" cy="1068674"/>
          </a:xfrm>
          <a:prstGeom prst="ellipse">
            <a:avLst/>
          </a:prstGeom>
          <a:solidFill>
            <a:schemeClr val="bg1"/>
          </a:solidFill>
          <a:ln w="76200">
            <a:solidFill>
              <a:srgbClr val="EBD2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291086" y="1552832"/>
            <a:ext cx="1068674" cy="1068674"/>
          </a:xfrm>
          <a:prstGeom prst="ellipse">
            <a:avLst/>
          </a:prstGeom>
          <a:solidFill>
            <a:schemeClr val="bg1"/>
          </a:solidFill>
          <a:ln w="76200">
            <a:solidFill>
              <a:srgbClr val="EBD2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251794" y="4123139"/>
            <a:ext cx="1068674" cy="1068674"/>
          </a:xfrm>
          <a:prstGeom prst="ellipse">
            <a:avLst/>
          </a:prstGeom>
          <a:solidFill>
            <a:schemeClr val="bg1"/>
          </a:solidFill>
          <a:ln w="76200">
            <a:solidFill>
              <a:srgbClr val="EBD2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76" y="4352887"/>
            <a:ext cx="609177" cy="6091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559684" y="1576212"/>
            <a:ext cx="2371018" cy="615553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ko-KR" altLang="en-US" b="1" spc="-300" dirty="0">
                <a:solidFill>
                  <a:srgbClr val="EBD219"/>
                </a:solidFill>
              </a:rPr>
              <a:t>익명성 배제</a:t>
            </a:r>
            <a:endParaRPr lang="en-US" altLang="ko-KR" b="1" spc="-300" dirty="0">
              <a:solidFill>
                <a:srgbClr val="EBD219"/>
              </a:solidFill>
            </a:endParaRPr>
          </a:p>
          <a:p>
            <a:pPr algn="r"/>
            <a:r>
              <a:rPr lang="ko-KR" altLang="en-US" sz="1600" spc="-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회원 가입 시 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휴대폰 인증</a:t>
            </a:r>
            <a:endParaRPr lang="en-US" altLang="ko-KR" sz="16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27444" y="3018572"/>
            <a:ext cx="3138993" cy="861774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b="1" spc="-300" dirty="0" smtClean="0">
                <a:solidFill>
                  <a:srgbClr val="EBD219"/>
                </a:solidFill>
              </a:rPr>
              <a:t>영상 공유</a:t>
            </a:r>
            <a:endParaRPr lang="en-US" altLang="ko-KR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팬들이 </a:t>
            </a:r>
            <a:r>
              <a:rPr lang="ko-KR" altLang="en-US" sz="1600" spc="-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가장 원하는 기능으로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spc="-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6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중복된  영상  배제  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태그 검색  기능 수록</a:t>
            </a:r>
            <a:endParaRPr lang="en-US" altLang="ko-KR" sz="16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08689" y="714438"/>
            <a:ext cx="3327222" cy="861774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b="1" spc="-300" dirty="0" smtClean="0">
                <a:solidFill>
                  <a:srgbClr val="EBD219"/>
                </a:solidFill>
              </a:rPr>
              <a:t>개방성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가입 시험  절차를   통한 시험 통과 조건으로  해당 가수  팬  인증 시  팬 활동 가능</a:t>
            </a:r>
            <a:endParaRPr lang="en-US" altLang="ko-KR" sz="16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20468" y="5008968"/>
            <a:ext cx="2560805" cy="861774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b="1" spc="-300" dirty="0" smtClean="0">
                <a:solidFill>
                  <a:srgbClr val="EBD219"/>
                </a:solidFill>
              </a:rPr>
              <a:t>소통을 위한 게시판</a:t>
            </a:r>
            <a:endParaRPr lang="en-US" altLang="ko-KR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공지  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광장 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스타  한 줄  응원  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  <a:p>
            <a:r>
              <a:rPr lang="ko-KR" altLang="en-US" sz="16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서포트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 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기사  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정보  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  S N S</a:t>
            </a:r>
            <a:endParaRPr lang="en-US" altLang="ko-KR" sz="16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74101" y="3372300"/>
            <a:ext cx="1107996" cy="400110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000" b="1" spc="-300" dirty="0" smtClean="0">
                <a:solidFill>
                  <a:srgbClr val="EBD219"/>
                </a:solidFill>
              </a:rPr>
              <a:t>핵심 기능</a:t>
            </a:r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 descr="http://cfile204.uf.daum.net/image/192DA1404E15CDE93344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34" y="2590677"/>
            <a:ext cx="578999" cy="5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mages.clipartlogo.com/files/ss/thumb/367/36779071/vector-icon-of-opened-lock_sma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015" y="1608252"/>
            <a:ext cx="976747" cy="9767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ublicdomainvectors.org/photos/video-camera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635" y="2473384"/>
            <a:ext cx="1044615" cy="10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201048" y="4030384"/>
            <a:ext cx="1068674" cy="1068674"/>
          </a:xfrm>
          <a:prstGeom prst="ellipse">
            <a:avLst/>
          </a:prstGeom>
          <a:solidFill>
            <a:schemeClr val="bg1"/>
          </a:solidFill>
          <a:ln w="76200">
            <a:solidFill>
              <a:srgbClr val="EBD2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2" name="Picture 10" descr="http://i.istockimg.com/file_thumbview_approve/27550878/5/stock-illustration-27550878-%EB%8F%88%EA%B0%80%EB%B0%A9-%EB%8B%AC%EB%9F%AC%EC%95%A1%EC%97%90-%ED%8C%BB%EB%A7%90-%EA%B7%B8%EB%A6%BC%EC%9D%B4%EC%9A%9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7" y="4068191"/>
            <a:ext cx="988696" cy="98448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487200" y="4180341"/>
            <a:ext cx="2534388" cy="615553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ko-KR" altLang="en-US" b="1" spc="-300" dirty="0" smtClean="0">
                <a:solidFill>
                  <a:srgbClr val="EBD219"/>
                </a:solidFill>
              </a:rPr>
              <a:t>수 </a:t>
            </a:r>
            <a:r>
              <a:rPr lang="ko-KR" altLang="en-US" b="1" spc="-300" dirty="0" err="1" smtClean="0">
                <a:solidFill>
                  <a:srgbClr val="EBD219"/>
                </a:solidFill>
              </a:rPr>
              <a:t>익</a:t>
            </a:r>
            <a:r>
              <a:rPr lang="ko-KR" altLang="en-US" b="1" spc="-300" dirty="0" smtClean="0">
                <a:solidFill>
                  <a:srgbClr val="EBD219"/>
                </a:solidFill>
              </a:rPr>
              <a:t> 성</a:t>
            </a:r>
            <a:endParaRPr lang="en-US" altLang="ko-KR" b="1" spc="-300" dirty="0">
              <a:solidFill>
                <a:srgbClr val="EBD219"/>
              </a:solidFill>
            </a:endParaRPr>
          </a:p>
          <a:p>
            <a:pPr algn="dist"/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n d e x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광고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600" spc="-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배경 음악</a:t>
            </a:r>
            <a:r>
              <a:rPr lang="en-US" altLang="ko-KR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6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카드 구매</a:t>
            </a:r>
            <a:endParaRPr lang="en-US" altLang="ko-KR" sz="16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48536" y="135349"/>
            <a:ext cx="3554844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구현 기능 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03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요구조사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2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8248536" y="135349"/>
            <a:ext cx="3554844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개발 환경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23"/>
          <a:stretch/>
        </p:blipFill>
        <p:spPr>
          <a:xfrm>
            <a:off x="2772412" y="854917"/>
            <a:ext cx="1913888" cy="940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3" t="-1" r="22085" b="14680"/>
          <a:stretch/>
        </p:blipFill>
        <p:spPr>
          <a:xfrm>
            <a:off x="4865119" y="669321"/>
            <a:ext cx="1451955" cy="1163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25" y="1112556"/>
            <a:ext cx="2620220" cy="623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3" r="15067"/>
          <a:stretch/>
        </p:blipFill>
        <p:spPr>
          <a:xfrm>
            <a:off x="6495893" y="600682"/>
            <a:ext cx="1525413" cy="1301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spring.io/img/spring-by-pivotal-9066b55828deb3c10e27e609af322c4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45" y="1956483"/>
            <a:ext cx="3241557" cy="105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5226" y="2148596"/>
            <a:ext cx="4340248" cy="800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733" y="3004028"/>
            <a:ext cx="8413067" cy="336276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04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개발환경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8248536" y="135349"/>
            <a:ext cx="3554844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사용 언어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11" name="Picture 2" descr="http://cfile4.uf.tistory.com/image/2619424051CD03301873B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5619" y="1524760"/>
            <a:ext cx="2607842" cy="130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4" descr="http://www.entercaps.net/library/JSP_LOGO_RG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7761" y="1432603"/>
            <a:ext cx="1988819" cy="1491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6" descr="https://camo.githubusercontent.com/02ed3f6695f288aedec24c2a329c667281efef5f/687474703a2f2f707265636973696f6e2d736f6674776172652e636f6d2f77702d636f6e74656e742f75706c6f6164732f323031342f30342f6a5175726572792e67696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73909" y="1473424"/>
            <a:ext cx="1634490" cy="1334332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90" y="3420889"/>
            <a:ext cx="8640000" cy="2454545"/>
          </a:xfrm>
          <a:prstGeom prst="rect">
            <a:avLst/>
          </a:prstGeom>
        </p:spPr>
      </p:pic>
      <p:pic>
        <p:nvPicPr>
          <p:cNvPr id="2050" name="Picture 2" descr="http://vector.solutions/wp-content/uploads/2016/01/ajax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68" y="1291984"/>
            <a:ext cx="1924522" cy="192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04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개발환경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8248536" y="135349"/>
            <a:ext cx="3554844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회원 관련 </a:t>
            </a:r>
            <a:r>
              <a:rPr lang="en-US" altLang="ko-KR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DB Table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10" name="_x205656344" descr="EMB000009bc6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12" y="898866"/>
            <a:ext cx="4784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04458008" descr="EMB000009bc66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37" y="1693140"/>
            <a:ext cx="3848100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204458168" descr="EMB000009bc66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37" y="898866"/>
            <a:ext cx="387826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204458408" descr="EMB000009bc66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37" y="3899750"/>
            <a:ext cx="3856038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205139584" descr="EMB000009bc66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37" y="2509639"/>
            <a:ext cx="3856038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204458408" descr="EMB000009bc663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37" y="3303913"/>
            <a:ext cx="3856038" cy="4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_x203538528" descr="EMB000009bc661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37" y="5295686"/>
            <a:ext cx="3870325" cy="12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205656344" descr="EMB000009bc663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11" y="4531398"/>
            <a:ext cx="4801463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05 DB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설정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3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8248536" y="135349"/>
            <a:ext cx="3554844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게시판 관련 </a:t>
            </a:r>
            <a:r>
              <a:rPr lang="en-US" altLang="ko-KR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DB Table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18" name="_x203906408" descr="EMB000009bc66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13" y="1127931"/>
            <a:ext cx="4076700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203906808" descr="EMB000009bc66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13" y="4030053"/>
            <a:ext cx="4076700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205656344" descr="EMB000009bc662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08" y="1127931"/>
            <a:ext cx="4152900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203538528" descr="EMB000009bc66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08" y="2378729"/>
            <a:ext cx="41529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05 DB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설정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8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658350" y="135349"/>
            <a:ext cx="2396490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Class Diagram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95" y="1096936"/>
            <a:ext cx="9878305" cy="49935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1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658350" y="135349"/>
            <a:ext cx="2396490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8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Usecase</a:t>
            </a:r>
            <a:r>
              <a:rPr lang="en-US" altLang="ko-KR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Diagram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6" name="그림 5" descr="us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19" y="1351945"/>
            <a:ext cx="8890846" cy="44494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1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269730" y="135349"/>
            <a:ext cx="2785110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Sequence Diagram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28935" b="59224"/>
          <a:stretch/>
        </p:blipFill>
        <p:spPr>
          <a:xfrm>
            <a:off x="2295628" y="901471"/>
            <a:ext cx="6894092" cy="2663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r="9103" b="40036"/>
          <a:stretch/>
        </p:blipFill>
        <p:spPr>
          <a:xfrm>
            <a:off x="4871411" y="3597673"/>
            <a:ext cx="7183429" cy="2849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67028" y="496317"/>
            <a:ext cx="1179092" cy="461665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SNS</a:t>
            </a:r>
            <a:endParaRPr lang="en-US" altLang="ko-KR" sz="24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71411" y="3178829"/>
            <a:ext cx="1179092" cy="461665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Point</a:t>
            </a:r>
            <a:endParaRPr lang="en-US" altLang="ko-KR" sz="24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59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blogthumb3.phinf.naver.net/20131214_282/sun242500_1387008373066SvPOq_JPEG/2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30" y="2866644"/>
            <a:ext cx="50482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901064" y="1684136"/>
            <a:ext cx="6325908" cy="830997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4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허브 홈 </a:t>
            </a:r>
            <a:r>
              <a:rPr lang="en-US" altLang="ko-KR" sz="4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. . . ?</a:t>
            </a:r>
            <a:endParaRPr lang="en-US" altLang="ko-KR" sz="4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grpSp>
        <p:nvGrpSpPr>
          <p:cNvPr id="9" name="Shape 72"/>
          <p:cNvGrpSpPr/>
          <p:nvPr/>
        </p:nvGrpSpPr>
        <p:grpSpPr>
          <a:xfrm>
            <a:off x="6231776" y="728402"/>
            <a:ext cx="4995196" cy="2460107"/>
            <a:chOff x="2955875" y="2011749"/>
            <a:chExt cx="3232250" cy="1038374"/>
          </a:xfrm>
        </p:grpSpPr>
        <p:pic>
          <p:nvPicPr>
            <p:cNvPr id="10" name="Shape 73"/>
            <p:cNvPicPr preferRelativeResize="0"/>
            <p:nvPr/>
          </p:nvPicPr>
          <p:blipFill rotWithShape="1">
            <a:blip r:embed="rId4">
              <a:alphaModFix/>
            </a:blip>
            <a:srcRect t="65536" r="39925" b="24888"/>
            <a:stretch/>
          </p:blipFill>
          <p:spPr>
            <a:xfrm>
              <a:off x="2955874" y="2247300"/>
              <a:ext cx="2831799" cy="802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74"/>
            <p:cNvPicPr preferRelativeResize="0"/>
            <p:nvPr/>
          </p:nvPicPr>
          <p:blipFill rotWithShape="1">
            <a:blip r:embed="rId4">
              <a:alphaModFix/>
            </a:blip>
            <a:srcRect t="18309" b="76489"/>
            <a:stretch/>
          </p:blipFill>
          <p:spPr>
            <a:xfrm>
              <a:off x="2955875" y="2011749"/>
              <a:ext cx="3232250" cy="30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직사각형 12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01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개요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9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946369"/>
              </p:ext>
            </p:extLst>
          </p:nvPr>
        </p:nvGraphicFramePr>
        <p:xfrm>
          <a:off x="2547050" y="1160106"/>
          <a:ext cx="8807887" cy="5199751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745283"/>
                <a:gridCol w="1016295"/>
                <a:gridCol w="677529"/>
                <a:gridCol w="3929673"/>
                <a:gridCol w="1151801"/>
                <a:gridCol w="1287306"/>
              </a:tblGrid>
              <a:tr h="369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작업시기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작업 내용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소요 </a:t>
                      </a:r>
                      <a:endParaRPr lang="en-US" altLang="ko-KR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시간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상세 내용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산출물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비고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</a:tr>
              <a:tr h="88632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프로젝트</a:t>
                      </a:r>
                      <a:endParaRPr lang="en-US" altLang="ko-KR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시작 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비즈니스 </a:t>
                      </a:r>
                      <a:endParaRPr lang="en-US" altLang="ko-KR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모델 선정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별도진행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dirty="0" smtClean="0">
                          <a:effectLst/>
                        </a:rPr>
                        <a:t>프로젝트의 주제 선정 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itchFamily="2" charset="2"/>
                        <a:buChar char="§"/>
                      </a:pPr>
                      <a:r>
                        <a:rPr lang="ko-KR" altLang="en-US" sz="10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린캔버스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fontAlgn="ctr" latinLnBrk="1" hangingPunct="1">
                        <a:buFont typeface="Wingdings" pitchFamily="2" charset="2"/>
                        <a:buNone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정의서 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</a:tr>
              <a:tr h="960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</a:rPr>
                        <a:t>마일스톤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정의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dirty="0" smtClean="0">
                          <a:effectLst/>
                        </a:rPr>
                        <a:t>프로젝트</a:t>
                      </a:r>
                      <a:r>
                        <a:rPr lang="ko-KR" altLang="en-US" sz="1000" u="none" strike="noStrike" baseline="0" dirty="0" smtClean="0">
                          <a:effectLst/>
                        </a:rPr>
                        <a:t> 개발에 적합한 프로젝트 일정 및 </a:t>
                      </a:r>
                      <a:r>
                        <a:rPr lang="ko-KR" altLang="en-US" sz="1000" u="none" strike="noStrike" baseline="0" dirty="0" err="1" smtClean="0">
                          <a:effectLst/>
                        </a:rPr>
                        <a:t>마일스톤을</a:t>
                      </a:r>
                      <a:r>
                        <a:rPr lang="ko-KR" altLang="en-US" sz="1000" u="none" strike="noStrike" baseline="0" dirty="0" smtClean="0">
                          <a:effectLst/>
                        </a:rPr>
                        <a:t> 정의</a:t>
                      </a:r>
                      <a:endParaRPr lang="en-US" altLang="ko-KR" sz="1000" u="none" strike="noStrike" dirty="0" smtClean="0">
                        <a:effectLst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dirty="0" err="1" smtClean="0">
                          <a:effectLst/>
                        </a:rPr>
                        <a:t>마일스톤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목표 정하기 </a:t>
                      </a:r>
                      <a:endParaRPr lang="en-US" altLang="ko-KR" sz="1000" u="none" strike="noStrike" dirty="0" smtClean="0">
                        <a:effectLst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dirty="0" err="1" smtClean="0">
                          <a:effectLst/>
                        </a:rPr>
                        <a:t>마일스톤에서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수행할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액티비티</a:t>
                      </a:r>
                      <a:r>
                        <a:rPr lang="ko-KR" altLang="en-US" sz="1000" u="none" strike="noStrike" dirty="0">
                          <a:effectLst/>
                        </a:rPr>
                        <a:t> 정의</a:t>
                      </a:r>
                      <a:br>
                        <a:rPr lang="ko-KR" altLang="en-US" sz="1000" u="none" strike="noStrike" dirty="0">
                          <a:effectLst/>
                        </a:rPr>
                      </a:br>
                      <a:r>
                        <a:rPr lang="en-US" altLang="ko-KR" sz="1000" u="none" strike="noStrike" dirty="0">
                          <a:effectLst/>
                        </a:rPr>
                        <a:t>7</a:t>
                      </a:r>
                      <a:r>
                        <a:rPr lang="ko-KR" altLang="en-US" sz="1000" u="none" strike="noStrike" dirty="0">
                          <a:effectLst/>
                        </a:rPr>
                        <a:t>개 알파의 상태를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매핑해</a:t>
                      </a:r>
                      <a:r>
                        <a:rPr lang="ko-KR" altLang="en-US" sz="1000" u="none" strike="noStrike" dirty="0">
                          <a:effectLst/>
                        </a:rPr>
                        <a:t> 보기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kern="1200" dirty="0" err="1">
                          <a:effectLst/>
                        </a:rPr>
                        <a:t>마일스톤</a:t>
                      </a:r>
                      <a:r>
                        <a:rPr lang="ko-KR" altLang="en-US" sz="1000" u="none" strike="noStrike" kern="1200" dirty="0">
                          <a:effectLst/>
                        </a:rPr>
                        <a:t> </a:t>
                      </a:r>
                      <a:endParaRPr lang="en-US" altLang="ko-KR" sz="1000" u="none" strike="noStrike" kern="1200" dirty="0" smtClean="0">
                        <a:effectLst/>
                      </a:endParaRPr>
                    </a:p>
                    <a:p>
                      <a:pPr marL="0" indent="0" algn="l" defTabSz="914400" rtl="0" eaLnBrk="1" fontAlgn="ctr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u="none" strike="noStrike" kern="1200" baseline="0" dirty="0" smtClean="0">
                          <a:effectLst/>
                        </a:rPr>
                        <a:t>    </a:t>
                      </a:r>
                      <a:r>
                        <a:rPr lang="ko-KR" altLang="en-US" sz="1000" u="none" strike="noStrike" kern="1200" dirty="0" smtClean="0">
                          <a:effectLst/>
                        </a:rPr>
                        <a:t>정의서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</a:tr>
              <a:tr h="886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각 마일</a:t>
                      </a:r>
                      <a:endParaRPr lang="en-US" altLang="ko-KR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</a:rPr>
                        <a:t>스톤</a:t>
                      </a:r>
                      <a:r>
                        <a:rPr lang="en-US" altLang="ko-KR" sz="10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진입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수행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액티비티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재정의 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(n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번 수행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3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dirty="0">
                          <a:effectLst/>
                        </a:rPr>
                        <a:t>해당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마일스톤</a:t>
                      </a:r>
                      <a:r>
                        <a:rPr lang="ko-KR" altLang="en-US" sz="1000" u="none" strike="noStrike" dirty="0">
                          <a:effectLst/>
                        </a:rPr>
                        <a:t> 진행할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액티비티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산출물 리뷰 및 변경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필요 시 </a:t>
                      </a:r>
                      <a:r>
                        <a:rPr lang="ko-KR" altLang="en-US" sz="1000" u="none" strike="noStrike" dirty="0">
                          <a:effectLst/>
                        </a:rPr>
                        <a:t>재정의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kern="1200" dirty="0" err="1">
                          <a:effectLst/>
                        </a:rPr>
                        <a:t>마일스톤</a:t>
                      </a:r>
                      <a:r>
                        <a:rPr lang="ko-KR" altLang="en-US" sz="1000" u="none" strike="noStrike" kern="1200" dirty="0">
                          <a:effectLst/>
                        </a:rPr>
                        <a:t> </a:t>
                      </a:r>
                      <a:endParaRPr lang="en-US" altLang="ko-KR" sz="1000" u="none" strike="noStrike" kern="1200" dirty="0" smtClean="0">
                        <a:effectLst/>
                      </a:endParaRPr>
                    </a:p>
                    <a:p>
                      <a:pPr marL="0" indent="0" algn="l" defTabSz="914400" rtl="0" eaLnBrk="1" fontAlgn="ctr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u="none" strike="noStrike" kern="1200" dirty="0" smtClean="0">
                          <a:effectLst/>
                        </a:rPr>
                        <a:t>    </a:t>
                      </a:r>
                      <a:r>
                        <a:rPr lang="ko-KR" altLang="en-US" sz="1000" u="none" strike="noStrike" kern="1200" dirty="0" smtClean="0">
                          <a:effectLst/>
                        </a:rPr>
                        <a:t>정의서 </a:t>
                      </a:r>
                      <a:r>
                        <a:rPr lang="ko-KR" altLang="en-US" sz="1000" u="none" strike="noStrike" kern="1200" dirty="0">
                          <a:effectLst/>
                        </a:rPr>
                        <a:t>수정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</a:tr>
              <a:tr h="10488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각 마일 </a:t>
                      </a:r>
                      <a:endParaRPr lang="en-US" altLang="ko-KR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</a:rPr>
                        <a:t>스톤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종료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프로젝트 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 Check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u="none" strike="noStrike" dirty="0" smtClean="0">
                          <a:effectLst/>
                        </a:rPr>
                        <a:t>Project </a:t>
                      </a:r>
                      <a:r>
                        <a:rPr lang="en-US" altLang="ko-KR" sz="1000" b="0" dirty="0" smtClean="0"/>
                        <a:t>Health</a:t>
                      </a:r>
                      <a:r>
                        <a:rPr lang="en-US" sz="1000" b="0" u="none" strike="noStrike" dirty="0" smtClean="0">
                          <a:effectLst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</a:rPr>
                        <a:t>Check </a:t>
                      </a: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dirty="0" err="1" smtClean="0">
                          <a:effectLst/>
                        </a:rPr>
                        <a:t>마일스톤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회고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en-US" sz="1000" u="none" strike="noStrike" dirty="0" smtClean="0">
                          <a:effectLst/>
                        </a:rPr>
                        <a:t>Check </a:t>
                      </a:r>
                      <a:r>
                        <a:rPr lang="ko-KR" altLang="en-US" sz="1000" u="none" strike="noStrike" dirty="0">
                          <a:effectLst/>
                        </a:rPr>
                        <a:t>시 부족한 영역에 대한 복구 방안 수립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000" u="none" strike="noStrike" kern="1200" dirty="0" smtClean="0">
                          <a:effectLst/>
                        </a:rPr>
                        <a:t>Project </a:t>
                      </a:r>
                      <a:r>
                        <a:rPr lang="en-US" altLang="ko-KR" sz="1000" b="0" dirty="0" smtClean="0"/>
                        <a:t>Health </a:t>
                      </a:r>
                      <a:r>
                        <a:rPr lang="en-US" sz="1000" u="none" strike="noStrike" kern="1200" dirty="0" smtClean="0">
                          <a:effectLst/>
                        </a:rPr>
                        <a:t>Check </a:t>
                      </a:r>
                      <a:r>
                        <a:rPr lang="en-US" sz="1000" u="none" strike="noStrike" kern="1200" dirty="0">
                          <a:effectLst/>
                        </a:rPr>
                        <a:t>Report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제공하는 엑셀 파일 이용</a:t>
                      </a:r>
                      <a:br>
                        <a:rPr lang="ko-KR" altLang="en-US" sz="1000" u="none" strike="noStrike" dirty="0">
                          <a:effectLst/>
                        </a:rPr>
                      </a:br>
                      <a:r>
                        <a:rPr lang="ko-KR" altLang="en-US" sz="1000" u="none" strike="noStrike" dirty="0">
                          <a:effectLst/>
                        </a:rPr>
                        <a:t>매번 동일인 체크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</a:tr>
              <a:tr h="10488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프로젝트 </a:t>
                      </a:r>
                      <a:endParaRPr lang="en-US" altLang="ko-KR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종료 </a:t>
                      </a:r>
                      <a:r>
                        <a:rPr lang="ko-KR" altLang="en-US" sz="1000" u="none" strike="noStrike" dirty="0">
                          <a:effectLst/>
                        </a:rPr>
                        <a:t>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프로젝트 </a:t>
                      </a:r>
                      <a:r>
                        <a:rPr lang="ko-KR" altLang="en-US" sz="1000" u="none" strike="noStrike" dirty="0">
                          <a:effectLst/>
                        </a:rPr>
                        <a:t>회고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</a:t>
                      </a:r>
                      <a:r>
                        <a:rPr lang="ko-KR" altLang="en-US" sz="1000" u="none" strike="noStrike" dirty="0">
                          <a:effectLst/>
                        </a:rPr>
                        <a:t>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dirty="0">
                          <a:effectLst/>
                        </a:rPr>
                        <a:t>전체 프로젝트 진행 관련한 잘된 점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부족한 점</a:t>
                      </a:r>
                      <a:r>
                        <a:rPr lang="en-US" altLang="ko-KR" sz="1000" u="none" strike="noStrike" dirty="0">
                          <a:effectLst/>
                        </a:rPr>
                        <a:t>, Lessons Learned</a:t>
                      </a:r>
                      <a:br>
                        <a:rPr lang="en-US" altLang="ko-KR" sz="1000" u="none" strike="noStrike" dirty="0">
                          <a:effectLst/>
                        </a:rPr>
                      </a:br>
                      <a:r>
                        <a:rPr lang="ko-KR" altLang="en-US" sz="1000" u="none" strike="noStrike" dirty="0">
                          <a:effectLst/>
                        </a:rPr>
                        <a:t>프로젝트 수행 시행착오를 반영한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마일스톤</a:t>
                      </a:r>
                      <a:r>
                        <a:rPr lang="ko-KR" altLang="en-US" sz="1000" u="none" strike="noStrike" dirty="0">
                          <a:effectLst/>
                        </a:rPr>
                        <a:t> 재정의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kern="1200" dirty="0">
                          <a:effectLst/>
                        </a:rPr>
                        <a:t>프로젝트 </a:t>
                      </a:r>
                      <a:r>
                        <a:rPr lang="en-US" altLang="ko-KR" sz="1000" u="none" strike="noStrike" kern="1200" dirty="0">
                          <a:effectLst/>
                        </a:rPr>
                        <a:t>Lessons </a:t>
                      </a:r>
                      <a:r>
                        <a:rPr lang="en-US" altLang="ko-KR" sz="1000" u="none" strike="noStrike" kern="1200" dirty="0" smtClean="0">
                          <a:effectLst/>
                        </a:rPr>
                        <a:t>Learned</a:t>
                      </a:r>
                    </a:p>
                    <a:p>
                      <a:pPr marL="171450" indent="-171450" algn="l" defTabSz="914400" rtl="0" eaLnBrk="1" fontAlgn="ctr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u="none" strike="noStrike" kern="1200" dirty="0" err="1" smtClean="0">
                          <a:effectLst/>
                        </a:rPr>
                        <a:t>마일스톤</a:t>
                      </a:r>
                      <a:r>
                        <a:rPr lang="ko-KR" altLang="en-US" sz="1000" u="none" strike="noStrike" kern="1200" dirty="0" smtClean="0">
                          <a:effectLst/>
                        </a:rPr>
                        <a:t> 정의서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72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11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70107" y="612849"/>
            <a:ext cx="38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프로젝트 관리 </a:t>
            </a:r>
            <a:r>
              <a:rPr lang="ko-KR" altLang="en-US" b="1" dirty="0" err="1" smtClean="0"/>
              <a:t>일정별</a:t>
            </a:r>
            <a:r>
              <a:rPr lang="ko-KR" altLang="en-US" b="1" dirty="0" smtClean="0"/>
              <a:t> 작업 내용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07 </a:t>
            </a:r>
            <a:r>
              <a:rPr lang="ko-KR" altLang="en-US" sz="2000" b="1" spc="-300" dirty="0" err="1" smtClean="0">
                <a:solidFill>
                  <a:srgbClr val="EED838"/>
                </a:solidFill>
              </a:rPr>
              <a:t>마일스톤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324429"/>
              </p:ext>
            </p:extLst>
          </p:nvPr>
        </p:nvGraphicFramePr>
        <p:xfrm>
          <a:off x="2643363" y="1116743"/>
          <a:ext cx="9093712" cy="540688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818742"/>
                <a:gridCol w="1818742"/>
                <a:gridCol w="909372"/>
                <a:gridCol w="909372"/>
                <a:gridCol w="1818742"/>
                <a:gridCol w="1818742"/>
              </a:tblGrid>
              <a:tr h="212413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문제</a:t>
                      </a:r>
                      <a:endParaRPr lang="en-US" altLang="ko-KR" sz="1500" dirty="0" smtClean="0"/>
                    </a:p>
                    <a:p>
                      <a:pPr latinLnBrk="1"/>
                      <a:endParaRPr lang="en-US" altLang="ko-KR" sz="1500" dirty="0" smtClean="0"/>
                    </a:p>
                    <a:p>
                      <a:pPr marL="171450" indent="-1714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익명성과 개방성에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의하여 팬클럽 게시판에 욕설과 비방이 늘어났다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endParaRPr lang="en-US" altLang="ko-KR" sz="1500" baseline="0" dirty="0" smtClean="0"/>
                    </a:p>
                    <a:p>
                      <a:pPr marL="171450" indent="-171450" latinLnBrk="1">
                        <a:buFont typeface="Arial" pitchFamily="34" charset="0"/>
                        <a:buChar char="•"/>
                      </a:pPr>
                      <a:r>
                        <a:rPr lang="ko-KR" altLang="en-US" sz="1500" baseline="0" dirty="0" smtClean="0"/>
                        <a:t>팬들이 소통할</a:t>
                      </a:r>
                      <a:endParaRPr lang="en-US" altLang="ko-KR" sz="1500" baseline="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500" baseline="0" dirty="0" smtClean="0"/>
                        <a:t>   </a:t>
                      </a:r>
                      <a:r>
                        <a:rPr lang="ko-KR" altLang="en-US" sz="1500" baseline="0" dirty="0" smtClean="0"/>
                        <a:t>사이트가 없다</a:t>
                      </a:r>
                      <a:r>
                        <a:rPr lang="en-US" altLang="ko-KR" sz="1500" baseline="0" dirty="0" smtClean="0"/>
                        <a:t>.</a:t>
                      </a:r>
                      <a:endParaRPr lang="en-US" altLang="ko-KR" sz="1500" b="0" dirty="0" smtClean="0">
                        <a:latin typeface="+mn-ea"/>
                        <a:ea typeface="+mn-ea"/>
                      </a:endParaRPr>
                    </a:p>
                  </a:txBody>
                  <a:tcPr marL="84406" marR="8440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솔루션</a:t>
                      </a:r>
                      <a:endParaRPr lang="en-US" altLang="ko-KR" sz="1500" dirty="0" smtClean="0"/>
                    </a:p>
                    <a:p>
                      <a:pPr latinLnBrk="1"/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작품성 높은 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500" dirty="0" smtClean="0"/>
                        <a:t>    </a:t>
                      </a:r>
                      <a:r>
                        <a:rPr lang="ko-KR" altLang="en-US" sz="1500" dirty="0" err="1" smtClean="0"/>
                        <a:t>컨텐츠를</a:t>
                      </a:r>
                      <a:r>
                        <a:rPr lang="ko-KR" altLang="en-US" sz="1500" dirty="0" smtClean="0"/>
                        <a:t> 제공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500" dirty="0" smtClean="0"/>
                        <a:t>    </a:t>
                      </a:r>
                      <a:r>
                        <a:rPr lang="ko-KR" altLang="en-US" sz="1500" dirty="0" smtClean="0"/>
                        <a:t>하고 익명성을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500" dirty="0" smtClean="0"/>
                        <a:t>    </a:t>
                      </a:r>
                      <a:r>
                        <a:rPr lang="ko-KR" altLang="en-US" sz="1500" dirty="0" smtClean="0"/>
                        <a:t>타파한 팬클럽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500" dirty="0" smtClean="0"/>
                        <a:t>    </a:t>
                      </a:r>
                      <a:r>
                        <a:rPr lang="ko-KR" altLang="en-US" sz="1500" dirty="0" smtClean="0"/>
                        <a:t>사이트를 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ko-KR" altLang="en-US" sz="1500" dirty="0" smtClean="0"/>
                        <a:t>    만든다</a:t>
                      </a:r>
                      <a:r>
                        <a:rPr lang="en-US" altLang="ko-KR" sz="1500" dirty="0" smtClean="0"/>
                        <a:t>.</a:t>
                      </a:r>
                      <a:endParaRPr lang="en-US" altLang="ko-KR" sz="1500" b="0" dirty="0" smtClean="0">
                        <a:latin typeface="+mn-ea"/>
                        <a:ea typeface="+mn-ea"/>
                      </a:endParaRPr>
                    </a:p>
                  </a:txBody>
                  <a:tcPr marL="84406" marR="84406"/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고유의 가치제안</a:t>
                      </a:r>
                      <a:endParaRPr lang="en-US" altLang="ko-KR" sz="1500" dirty="0" smtClean="0"/>
                    </a:p>
                    <a:p>
                      <a:pPr latinLnBrk="1"/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현재 사이트가 없는 팬클럽 회원들에게 </a:t>
                      </a:r>
                      <a:r>
                        <a:rPr lang="ko-KR" altLang="en-US" sz="1500" dirty="0" err="1" smtClean="0"/>
                        <a:t>컨텐츠</a:t>
                      </a:r>
                      <a:r>
                        <a:rPr lang="ko-KR" altLang="en-US" sz="1500" dirty="0" smtClean="0"/>
                        <a:t> 제공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각종 가수들의 소식과 팬들과의 소통할 수 있는 공간 제공</a:t>
                      </a:r>
                      <a:endParaRPr lang="ko-KR" altLang="en-US" sz="1500" b="0" dirty="0">
                        <a:latin typeface="+mn-ea"/>
                        <a:ea typeface="+mn-ea"/>
                      </a:endParaRPr>
                    </a:p>
                  </a:txBody>
                  <a:tcPr marL="84406" marR="84406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경쟁 우위</a:t>
                      </a:r>
                      <a:endParaRPr lang="en-US" altLang="ko-KR" sz="1500" dirty="0" smtClean="0"/>
                    </a:p>
                    <a:p>
                      <a:pPr latinLnBrk="1"/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깔끔한 </a:t>
                      </a:r>
                      <a:r>
                        <a:rPr lang="ko-KR" altLang="en-US" sz="1500" dirty="0" err="1" smtClean="0"/>
                        <a:t>컨텐츠</a:t>
                      </a:r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회원제</a:t>
                      </a:r>
                      <a:r>
                        <a:rPr lang="ko-KR" altLang="en-US" sz="1500" baseline="0" dirty="0" smtClean="0"/>
                        <a:t> 운영</a:t>
                      </a:r>
                      <a:endParaRPr lang="en-US" altLang="ko-KR" sz="1500" baseline="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baseline="0" dirty="0" smtClean="0"/>
                        <a:t>연령 제한 없는 </a:t>
                      </a:r>
                      <a:r>
                        <a:rPr lang="ko-KR" altLang="en-US" sz="1500" baseline="0" dirty="0" err="1" smtClean="0"/>
                        <a:t>컨텐츠</a:t>
                      </a:r>
                      <a:endParaRPr lang="en-US" altLang="ko-KR" sz="1500" b="0" baseline="0" dirty="0" smtClean="0">
                        <a:latin typeface="+mn-ea"/>
                        <a:ea typeface="+mn-ea"/>
                      </a:endParaRPr>
                    </a:p>
                  </a:txBody>
                  <a:tcPr marL="84406" marR="84406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 smtClean="0"/>
                        <a:t>고객군</a:t>
                      </a:r>
                      <a:endParaRPr lang="en-US" altLang="ko-KR" sz="1500" dirty="0" smtClean="0"/>
                    </a:p>
                    <a:p>
                      <a:pPr latinLnBrk="1"/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sz="1500" dirty="0" smtClean="0"/>
                        <a:t>SM </a:t>
                      </a:r>
                      <a:r>
                        <a:rPr lang="ko-KR" altLang="en-US" sz="1500" dirty="0" smtClean="0"/>
                        <a:t>가수 팬</a:t>
                      </a:r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다른 팬들과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500" dirty="0" smtClean="0"/>
                        <a:t>     </a:t>
                      </a:r>
                      <a:r>
                        <a:rPr lang="ko-KR" altLang="en-US" sz="1500" dirty="0" smtClean="0"/>
                        <a:t>소통 하고 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500" dirty="0" smtClean="0"/>
                        <a:t>     </a:t>
                      </a:r>
                      <a:r>
                        <a:rPr lang="ko-KR" altLang="en-US" sz="1500" dirty="0" smtClean="0"/>
                        <a:t>싶은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dirty="0" smtClean="0"/>
                        <a:t>고객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endParaRPr lang="ko-KR" altLang="en-US" sz="1500" b="0" dirty="0">
                        <a:latin typeface="+mn-ea"/>
                        <a:ea typeface="+mn-ea"/>
                      </a:endParaRPr>
                    </a:p>
                  </a:txBody>
                  <a:tcPr marL="84406" marR="84406"/>
                </a:tc>
              </a:tr>
              <a:tr h="21241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핵심지표</a:t>
                      </a:r>
                      <a:endParaRPr lang="en-US" altLang="ko-KR" sz="1500" dirty="0" smtClean="0"/>
                    </a:p>
                    <a:p>
                      <a:pPr latinLnBrk="1"/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가입자</a:t>
                      </a:r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이익창출</a:t>
                      </a:r>
                      <a:endParaRPr lang="en-US" altLang="ko-KR" sz="1500" b="0" dirty="0" smtClean="0">
                        <a:latin typeface="+mn-ea"/>
                        <a:ea typeface="+mn-ea"/>
                      </a:endParaRPr>
                    </a:p>
                  </a:txBody>
                  <a:tcPr marL="84406" marR="84406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채널</a:t>
                      </a:r>
                      <a:endParaRPr lang="en-US" altLang="ko-KR" sz="1500" dirty="0" smtClean="0"/>
                    </a:p>
                    <a:p>
                      <a:pPr latinLnBrk="1"/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웹</a:t>
                      </a:r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err="1" smtClean="0"/>
                        <a:t>모바일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개발예정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b="0" dirty="0">
                        <a:latin typeface="+mn-ea"/>
                        <a:ea typeface="+mn-ea"/>
                      </a:endParaRPr>
                    </a:p>
                  </a:txBody>
                  <a:tcPr marL="84406" marR="84406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861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비용구조</a:t>
                      </a:r>
                      <a:endParaRPr lang="en-US" altLang="ko-KR" sz="1500" dirty="0" smtClean="0"/>
                    </a:p>
                    <a:p>
                      <a:pPr latinLnBrk="1"/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인건비</a:t>
                      </a:r>
                      <a:r>
                        <a:rPr lang="en-US" altLang="ko-KR" sz="1500" dirty="0" smtClean="0"/>
                        <a:t>,</a:t>
                      </a:r>
                      <a:r>
                        <a:rPr lang="en-US" altLang="ko-KR" sz="1500" baseline="0" dirty="0" smtClean="0"/>
                        <a:t>  </a:t>
                      </a:r>
                      <a:r>
                        <a:rPr lang="ko-KR" altLang="en-US" sz="1500" baseline="0" dirty="0" err="1" smtClean="0"/>
                        <a:t>서버비</a:t>
                      </a:r>
                      <a:r>
                        <a:rPr lang="en-US" altLang="ko-KR" sz="1500" baseline="0" dirty="0" smtClean="0"/>
                        <a:t>,  </a:t>
                      </a:r>
                      <a:r>
                        <a:rPr lang="ko-KR" altLang="en-US" sz="1500" baseline="0" dirty="0" err="1" smtClean="0"/>
                        <a:t>저작권비</a:t>
                      </a:r>
                      <a:endParaRPr lang="ko-KR" altLang="en-US" sz="1500" b="0" dirty="0">
                        <a:latin typeface="+mn-ea"/>
                        <a:ea typeface="+mn-ea"/>
                      </a:endParaRPr>
                    </a:p>
                  </a:txBody>
                  <a:tcPr marL="84406" marR="84406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 smtClean="0"/>
                        <a:t>수익원</a:t>
                      </a:r>
                      <a:endParaRPr lang="en-US" altLang="ko-KR" sz="1500" dirty="0" smtClean="0"/>
                    </a:p>
                    <a:p>
                      <a:pPr latinLnBrk="1"/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err="1" smtClean="0"/>
                        <a:t>카드뽑기</a:t>
                      </a:r>
                      <a:endParaRPr lang="en-US" altLang="ko-KR" sz="150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500" dirty="0" smtClean="0"/>
                        <a:t>배경음악 결제하기</a:t>
                      </a:r>
                      <a:endParaRPr lang="ko-KR" altLang="en-US" sz="1500" b="0" dirty="0">
                        <a:latin typeface="+mn-ea"/>
                        <a:ea typeface="+mn-ea"/>
                      </a:endParaRPr>
                    </a:p>
                  </a:txBody>
                  <a:tcPr marL="84406" marR="84406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70107" y="6126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린캔버스</a:t>
            </a:r>
            <a:r>
              <a:rPr lang="ko-KR" altLang="en-US" b="1" dirty="0" smtClean="0"/>
              <a:t> 작성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07 </a:t>
            </a:r>
            <a:r>
              <a:rPr lang="ko-KR" altLang="en-US" sz="2000" b="1" spc="-300" dirty="0" err="1" smtClean="0">
                <a:solidFill>
                  <a:srgbClr val="EED838"/>
                </a:solidFill>
              </a:rPr>
              <a:t>마일스톤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641038"/>
              </p:ext>
            </p:extLst>
          </p:nvPr>
        </p:nvGraphicFramePr>
        <p:xfrm>
          <a:off x="2526090" y="1119064"/>
          <a:ext cx="8640000" cy="504000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36104"/>
                <a:gridCol w="1250011"/>
                <a:gridCol w="1054245"/>
                <a:gridCol w="1160016"/>
                <a:gridCol w="1100094"/>
                <a:gridCol w="1086021"/>
                <a:gridCol w="1026755"/>
                <a:gridCol w="1026754"/>
              </a:tblGrid>
              <a:tr h="25640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</a:endParaRPr>
                    </a:p>
                    <a:p>
                      <a:pPr algn="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spc="-100" dirty="0">
                          <a:effectLst/>
                        </a:rPr>
                        <a:t>알파상태</a:t>
                      </a:r>
                      <a:endParaRPr lang="ko-KR" sz="1100" kern="100" dirty="0">
                        <a:effectLst/>
                      </a:endParaRPr>
                    </a:p>
                    <a:p>
                      <a:pPr algn="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spc="-100" dirty="0">
                          <a:effectLst/>
                        </a:rPr>
                        <a:t>배열하기</a:t>
                      </a:r>
                      <a:endParaRPr lang="ko-KR" sz="11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spc="-100" dirty="0" err="1">
                          <a:effectLst/>
                        </a:rPr>
                        <a:t>마일스톤</a:t>
                      </a:r>
                      <a:endParaRPr lang="ko-KR" sz="11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spc="-100" dirty="0">
                          <a:effectLst/>
                        </a:rPr>
                        <a:t> </a:t>
                      </a:r>
                      <a:r>
                        <a:rPr lang="ko-KR" sz="900" kern="100" spc="-100" dirty="0">
                          <a:effectLst/>
                        </a:rPr>
                        <a:t>정하기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Customer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Solution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Endeavour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69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kern="100" spc="-100" dirty="0">
                          <a:effectLst/>
                        </a:rPr>
                        <a:t>이해관계자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기회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요구사항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kern="100" spc="-100" dirty="0">
                          <a:effectLst/>
                        </a:rPr>
                        <a:t>소프트웨어</a:t>
                      </a:r>
                      <a:r>
                        <a:rPr lang="ko-KR" sz="900" kern="100" dirty="0">
                          <a:effectLst/>
                        </a:rPr>
                        <a:t>시스템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팀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작업방식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작업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054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ko-KR" altLang="en-US" sz="1100" kern="100" dirty="0" smtClean="0">
                          <a:effectLst/>
                        </a:rPr>
                        <a:t>기획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3235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ko-KR" altLang="en-US" sz="1100" kern="100" dirty="0" err="1" smtClean="0">
                          <a:effectLst/>
                        </a:rPr>
                        <a:t>셋업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3235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</a:rPr>
                        <a:t>요구분석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414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ko-KR" altLang="en-US" sz="1100" kern="100" dirty="0" smtClean="0">
                          <a:effectLst/>
                        </a:rPr>
                        <a:t>구현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3235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</a:rPr>
                        <a:t>종료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3606210" y="1845412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식별</a:t>
            </a:r>
            <a:endParaRPr lang="ko-KR" altLang="en-US" sz="8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606210" y="2131164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대표선출</a:t>
            </a:r>
            <a:endParaRPr lang="ko-KR" altLang="en-US" sz="8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06210" y="3833707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 기준합의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606210" y="2416916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 참여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606210" y="4721172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 합의</a:t>
            </a:r>
            <a:endParaRPr lang="ko-KR" altLang="en-US" sz="8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58338" y="1845412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기회 식별</a:t>
            </a:r>
            <a:endParaRPr lang="ko-KR" altLang="en-US" sz="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58338" y="2131164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/>
              <a:t>솔루션 필요성 확인</a:t>
            </a:r>
            <a:endParaRPr lang="ko-KR" altLang="en-US" sz="6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58338" y="2416916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솔루션가치확인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58338" y="3833707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/>
              <a:t>솔루션 타당성 검증</a:t>
            </a:r>
            <a:endParaRPr lang="ko-KR" altLang="en-US" sz="6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58338" y="4721172"/>
            <a:ext cx="928694" cy="21431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개발</a:t>
            </a:r>
            <a:endParaRPr lang="ko-KR" altLang="en-US" sz="8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917876" y="1845412"/>
            <a:ext cx="928694" cy="2143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개념정의</a:t>
            </a:r>
            <a:endParaRPr lang="ko-KR" altLang="en-US" sz="80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917876" y="2131164"/>
            <a:ext cx="928694" cy="2143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범위정의</a:t>
            </a:r>
            <a:endParaRPr lang="ko-KR" altLang="en-US" sz="8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17876" y="3833707"/>
            <a:ext cx="928694" cy="2143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요건정의</a:t>
            </a:r>
            <a:endParaRPr lang="ko-KR" altLang="en-US" sz="8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917876" y="4119459"/>
            <a:ext cx="928694" cy="2143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 합의</a:t>
            </a:r>
            <a:endParaRPr lang="ko-KR" altLang="en-US" sz="80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917876" y="5009204"/>
            <a:ext cx="928694" cy="2143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니즈충족</a:t>
            </a:r>
            <a:endParaRPr lang="ko-KR" altLang="en-US" sz="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17876" y="4721172"/>
            <a:ext cx="928694" cy="2143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 구현</a:t>
            </a:r>
            <a:endParaRPr lang="ko-KR" altLang="en-US" sz="8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015773" y="4721172"/>
            <a:ext cx="928694" cy="2143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사용가능</a:t>
            </a:r>
            <a:endParaRPr lang="ko-KR" altLang="en-US" sz="8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015773" y="5009204"/>
            <a:ext cx="928694" cy="2143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배포준비</a:t>
            </a:r>
            <a:endParaRPr lang="ko-KR" altLang="en-US" sz="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070706" y="1845412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팀요건</a:t>
            </a:r>
            <a:r>
              <a:rPr lang="ko-KR" altLang="en-US" sz="800" b="1" dirty="0" smtClean="0"/>
              <a:t> 정의</a:t>
            </a:r>
            <a:endParaRPr lang="ko-KR" altLang="en-US" sz="8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070706" y="2131164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팀 구성</a:t>
            </a:r>
            <a:endParaRPr lang="ko-KR" altLang="en-US" sz="8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70706" y="3833707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팀 빌딩</a:t>
            </a:r>
            <a:endParaRPr lang="ko-KR" altLang="en-US" sz="8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70706" y="4719463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작업수행</a:t>
            </a:r>
            <a:endParaRPr lang="ko-KR" altLang="en-US" sz="8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9158236" y="1845412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원칙수립</a:t>
            </a:r>
            <a:endParaRPr lang="ko-KR" altLang="en-US" sz="8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158236" y="2131164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작업방식확정</a:t>
            </a:r>
            <a:endParaRPr lang="ko-KR" altLang="en-US" sz="8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9158236" y="3064988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시범적용</a:t>
            </a:r>
            <a:endParaRPr lang="ko-KR" altLang="en-US" sz="8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158236" y="3833707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전체적용</a:t>
            </a:r>
            <a:endParaRPr lang="ko-KR" altLang="en-US" sz="80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158236" y="4721172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latin typeface="+mn-ea"/>
              </a:rPr>
              <a:t>작업방식화 내제화</a:t>
            </a:r>
            <a:endParaRPr lang="ko-KR" altLang="en-US" sz="600" b="1" dirty="0"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166348" y="1845412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과업확정</a:t>
            </a:r>
            <a:endParaRPr lang="ko-KR" altLang="en-US" sz="8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166348" y="2131164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사전준비</a:t>
            </a:r>
            <a:endParaRPr lang="ko-KR" altLang="en-US" sz="8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166348" y="3064988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작업시작</a:t>
            </a:r>
            <a:endParaRPr lang="ko-KR" altLang="en-US" sz="80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166348" y="3833707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작업진행</a:t>
            </a:r>
            <a:endParaRPr lang="ko-KR" altLang="en-US" sz="800" b="1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166348" y="4721172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목표달성</a:t>
            </a:r>
            <a:endParaRPr lang="ko-KR" altLang="en-US" sz="8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165671" y="5405343"/>
            <a:ext cx="928694" cy="2143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작업종료</a:t>
            </a:r>
            <a:endParaRPr lang="ko-KR" altLang="en-US" sz="800" b="1" dirty="0"/>
          </a:p>
        </p:txBody>
      </p:sp>
      <p:sp>
        <p:nvSpPr>
          <p:cNvPr id="41" name="오른쪽으로 구부러진 화살표 40"/>
          <p:cNvSpPr/>
          <p:nvPr/>
        </p:nvSpPr>
        <p:spPr>
          <a:xfrm>
            <a:off x="2454082" y="4659675"/>
            <a:ext cx="298075" cy="4953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왼쪽으로 구부러진 화살표 41"/>
          <p:cNvSpPr/>
          <p:nvPr/>
        </p:nvSpPr>
        <p:spPr>
          <a:xfrm flipV="1">
            <a:off x="3330527" y="4619526"/>
            <a:ext cx="203675" cy="5355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70107" y="61500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마일스톤</a:t>
            </a:r>
            <a:r>
              <a:rPr lang="ko-KR" altLang="en-US" b="1" dirty="0" smtClean="0"/>
              <a:t> 정의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07 </a:t>
            </a:r>
            <a:r>
              <a:rPr lang="ko-KR" altLang="en-US" sz="2000" b="1" spc="-300" dirty="0" err="1" smtClean="0">
                <a:solidFill>
                  <a:srgbClr val="EED838"/>
                </a:solidFill>
              </a:rPr>
              <a:t>마일스톤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7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220587"/>
              </p:ext>
            </p:extLst>
          </p:nvPr>
        </p:nvGraphicFramePr>
        <p:xfrm>
          <a:off x="2526090" y="1119065"/>
          <a:ext cx="8640000" cy="50400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93372"/>
                <a:gridCol w="7246628"/>
              </a:tblGrid>
              <a:tr h="37873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spc="-150" dirty="0" err="1">
                          <a:effectLst/>
                        </a:rPr>
                        <a:t>마일스톤</a:t>
                      </a:r>
                      <a:r>
                        <a:rPr lang="en-US" sz="1100" kern="100" spc="-150" dirty="0">
                          <a:effectLst/>
                        </a:rPr>
                        <a:t>(</a:t>
                      </a:r>
                      <a:r>
                        <a:rPr lang="ko-KR" sz="1100" kern="100" spc="-150" dirty="0">
                          <a:effectLst/>
                        </a:rPr>
                        <a:t>단계</a:t>
                      </a:r>
                      <a:r>
                        <a:rPr lang="en-US" sz="1100" kern="100" spc="-150" dirty="0">
                          <a:effectLst/>
                        </a:rPr>
                        <a:t>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세부 설명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활동</a:t>
                      </a:r>
                      <a:r>
                        <a:rPr lang="en-US" sz="1100" kern="100" dirty="0">
                          <a:effectLst/>
                        </a:rPr>
                        <a:t>, </a:t>
                      </a:r>
                      <a:r>
                        <a:rPr lang="ko-KR" sz="1100" kern="100" dirty="0">
                          <a:effectLst/>
                        </a:rPr>
                        <a:t>기법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6791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ko-KR" altLang="en-US" sz="1100" kern="100" dirty="0" smtClean="0">
                          <a:effectLst/>
                        </a:rPr>
                        <a:t>기획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제안서 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(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주제선정 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주제 타당성 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벤치마킹 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(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장단점 파악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))</a:t>
                      </a: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</a:rPr>
                        <a:t>일정관리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</a:rPr>
                        <a:t>팀 조직도 및 업무분담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8483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ko-KR" altLang="en-US" sz="1100" kern="100" dirty="0" err="1" smtClean="0">
                          <a:effectLst/>
                        </a:rPr>
                        <a:t>셋업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baseline="0" dirty="0" smtClean="0">
                          <a:effectLst/>
                        </a:rPr>
                        <a:t>1.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개발환경 </a:t>
                      </a:r>
                      <a:r>
                        <a:rPr lang="ko-KR" altLang="en-US" sz="1200" kern="100" baseline="0" dirty="0" err="1" smtClean="0">
                          <a:effectLst/>
                        </a:rPr>
                        <a:t>세팅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(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개발 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PC)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10273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</a:rPr>
                        <a:t>요구분석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</a:rPr>
                        <a:t>기능정의서</a:t>
                      </a:r>
                      <a:r>
                        <a:rPr lang="en-US" altLang="ko-KR" sz="1200" kern="100" dirty="0" smtClean="0">
                          <a:effectLst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</a:rPr>
                        <a:t>구현 기능 상세 설명서</a:t>
                      </a:r>
                      <a:r>
                        <a:rPr lang="en-US" altLang="ko-KR" sz="1200" kern="100" dirty="0" smtClean="0">
                          <a:effectLst/>
                        </a:rPr>
                        <a:t>)</a:t>
                      </a: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</a:rPr>
                        <a:t>요구 사항 조사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kern="100" dirty="0" smtClean="0">
                          <a:effectLst/>
                        </a:rPr>
                        <a:t>스토리 보드 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객체 모델</a:t>
                      </a:r>
                      <a:r>
                        <a:rPr lang="en-US" altLang="ko-KR" sz="1200" kern="100" dirty="0" smtClean="0">
                          <a:effectLst/>
                        </a:rPr>
                        <a:t>(</a:t>
                      </a:r>
                      <a:r>
                        <a:rPr lang="en-US" altLang="ko-KR" sz="1200" kern="100" dirty="0" err="1" smtClean="0">
                          <a:effectLst/>
                        </a:rPr>
                        <a:t>usecase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  <a:r>
                        <a:rPr lang="en-US" altLang="ko-KR" sz="1200" dirty="0" smtClean="0"/>
                        <a:t> sequence model</a:t>
                      </a:r>
                      <a:r>
                        <a:rPr lang="en-US" altLang="ko-KR" sz="1200" kern="100" dirty="0" smtClean="0">
                          <a:effectLst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</a:tr>
              <a:tr h="856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ko-KR" altLang="en-US" sz="1100" kern="100" dirty="0" smtClean="0">
                          <a:effectLst/>
                        </a:rPr>
                        <a:t>구현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 smtClean="0">
                          <a:effectLst/>
                        </a:rPr>
                        <a:t>1.</a:t>
                      </a:r>
                      <a:r>
                        <a:rPr lang="ko-KR" altLang="en-US" sz="1200" kern="100" dirty="0" smtClean="0">
                          <a:effectLst/>
                        </a:rPr>
                        <a:t> 객체 모델</a:t>
                      </a:r>
                      <a:r>
                        <a:rPr lang="en-US" altLang="ko-KR" sz="1200" kern="100" dirty="0" smtClean="0">
                          <a:effectLst/>
                        </a:rPr>
                        <a:t>(class)</a:t>
                      </a:r>
                      <a:r>
                        <a:rPr lang="ko-KR" altLang="en-US" sz="1200" kern="100" dirty="0" smtClean="0">
                          <a:effectLst/>
                        </a:rPr>
                        <a:t> 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78543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smtClean="0">
                          <a:effectLst/>
                        </a:rPr>
                        <a:t>종료</a:t>
                      </a:r>
                      <a:endParaRPr lang="ko-KR" sz="11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ko-KR" sz="1100" kern="100" dirty="0">
                        <a:effectLst/>
                      </a:endParaRPr>
                    </a:p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kern="100" dirty="0" smtClean="0">
                          <a:effectLst/>
                        </a:rPr>
                        <a:t>1.</a:t>
                      </a:r>
                      <a:r>
                        <a:rPr lang="ko-KR" altLang="en-US" sz="1200" kern="100" dirty="0" smtClean="0">
                          <a:effectLst/>
                        </a:rPr>
                        <a:t> 프로젝트 완료 보고서</a:t>
                      </a:r>
                      <a:r>
                        <a:rPr lang="en-US" altLang="ko-KR" sz="1200" kern="100" dirty="0" smtClean="0">
                          <a:effectLst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</a:rPr>
                        <a:t>향후 보완 및 개선</a:t>
                      </a:r>
                      <a:r>
                        <a:rPr lang="en-US" altLang="ko-KR" sz="1200" kern="100" dirty="0" smtClean="0">
                          <a:effectLst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70107" y="615009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마일스톤별</a:t>
            </a:r>
            <a:r>
              <a:rPr lang="ko-KR" altLang="en-US" b="1" dirty="0" smtClean="0"/>
              <a:t> 수행계획 수립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07 </a:t>
            </a:r>
            <a:r>
              <a:rPr lang="ko-KR" altLang="en-US" sz="2000" b="1" spc="-300" dirty="0" err="1" smtClean="0">
                <a:solidFill>
                  <a:srgbClr val="EED838"/>
                </a:solidFill>
              </a:rPr>
              <a:t>마일스톤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2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7084"/>
              </p:ext>
            </p:extLst>
          </p:nvPr>
        </p:nvGraphicFramePr>
        <p:xfrm>
          <a:off x="2527050" y="1119066"/>
          <a:ext cx="8640000" cy="503999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94146"/>
                <a:gridCol w="3512196"/>
                <a:gridCol w="2458537"/>
                <a:gridCol w="1475121"/>
              </a:tblGrid>
              <a:tr h="3283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/>
                        <a:t>마일스톤</a:t>
                      </a:r>
                      <a:r>
                        <a:rPr lang="ko-KR" altLang="en-US" sz="1200" kern="100" dirty="0" smtClean="0"/>
                        <a:t> 명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/>
                        <a:t>수행타스크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/>
                        <a:t>수행 산출물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/>
                        <a:t>비고</a:t>
                      </a:r>
                      <a:endParaRPr lang="ko-KR" altLang="ko-KR" sz="1200" b="1" kern="100" dirty="0" smtClean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72000" marR="72000" marT="0" marB="0" anchor="ctr"/>
                </a:tc>
              </a:tr>
              <a:tr h="128206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기획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이해관계자 식별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대표선출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작업참여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기회식별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솔루션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필용성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확인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솔루션가치확인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요구사항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개념정의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범위정의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</a:t>
                      </a:r>
                      <a:r>
                        <a:rPr lang="ko-KR" altLang="en-US" sz="10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요건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정의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구성</a:t>
                      </a:r>
                      <a:endParaRPr lang="en-US" altLang="ko-KR" sz="10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작업방식 원칙수립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작업방식 확정</a:t>
                      </a:r>
                      <a:endParaRPr lang="en-US" altLang="ko-KR" sz="10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 과업확정</a:t>
                      </a:r>
                      <a:r>
                        <a:rPr lang="en-US" altLang="ko-KR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사전준비</a:t>
                      </a: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제안서 </a:t>
                      </a:r>
                      <a:r>
                        <a:rPr lang="ko-KR" altLang="en-US" sz="1000" kern="100" baseline="0" dirty="0" smtClean="0">
                          <a:effectLst/>
                        </a:rPr>
                        <a:t>제안서 </a:t>
                      </a:r>
                      <a:r>
                        <a:rPr lang="en-US" altLang="ko-KR" sz="1000" kern="100" baseline="0" dirty="0" smtClean="0">
                          <a:effectLst/>
                        </a:rPr>
                        <a:t>(</a:t>
                      </a:r>
                      <a:r>
                        <a:rPr lang="ko-KR" altLang="en-US" sz="1000" kern="100" baseline="0" dirty="0" smtClean="0">
                          <a:effectLst/>
                        </a:rPr>
                        <a:t>주제선정 </a:t>
                      </a:r>
                      <a:r>
                        <a:rPr lang="en-US" altLang="ko-KR" sz="10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</a:rPr>
                        <a:t>주제 타당성 </a:t>
                      </a:r>
                      <a:r>
                        <a:rPr lang="en-US" altLang="ko-KR" sz="10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</a:rPr>
                        <a:t>벤치마킹 </a:t>
                      </a:r>
                      <a:r>
                        <a:rPr lang="en-US" altLang="ko-KR" sz="1000" kern="100" baseline="0" dirty="0" smtClean="0">
                          <a:effectLst/>
                        </a:rPr>
                        <a:t>(</a:t>
                      </a:r>
                      <a:r>
                        <a:rPr lang="ko-KR" altLang="en-US" sz="1000" kern="100" baseline="0" dirty="0" smtClean="0">
                          <a:effectLst/>
                        </a:rPr>
                        <a:t>장단점 파악</a:t>
                      </a:r>
                      <a:r>
                        <a:rPr lang="en-US" altLang="ko-KR" sz="1000" kern="100" baseline="0" dirty="0" smtClean="0">
                          <a:effectLst/>
                        </a:rPr>
                        <a:t>))</a:t>
                      </a: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</a:tr>
              <a:tr h="72239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셋업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작업방식 시범적용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작업시작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00" baseline="0" dirty="0" smtClean="0">
                          <a:effectLst/>
                        </a:rPr>
                        <a:t>개발환경 </a:t>
                      </a:r>
                      <a:r>
                        <a:rPr lang="ko-KR" altLang="en-US" sz="1000" kern="100" baseline="0" dirty="0" err="1" smtClean="0">
                          <a:effectLst/>
                        </a:rPr>
                        <a:t>세팅</a:t>
                      </a:r>
                      <a:r>
                        <a:rPr lang="en-US" altLang="ko-KR" sz="10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000" kern="100" baseline="0" dirty="0" smtClean="0">
                          <a:effectLst/>
                        </a:rPr>
                        <a:t>완료</a:t>
                      </a:r>
                      <a:r>
                        <a:rPr lang="en-US" altLang="ko-KR" sz="1000" kern="100" baseline="0" dirty="0" smtClean="0">
                          <a:effectLst/>
                        </a:rPr>
                        <a:t>(</a:t>
                      </a:r>
                      <a:r>
                        <a:rPr lang="ko-KR" altLang="en-US" sz="1000" kern="100" baseline="0" dirty="0" smtClean="0">
                          <a:effectLst/>
                        </a:rPr>
                        <a:t>개발 </a:t>
                      </a:r>
                      <a:r>
                        <a:rPr lang="en-US" altLang="ko-KR" sz="1000" kern="100" baseline="0" dirty="0" smtClean="0">
                          <a:effectLst/>
                        </a:rPr>
                        <a:t>PC) </a:t>
                      </a: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</a:tr>
              <a:tr h="90639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요구분석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이해관계자 배포 기준합의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솔루션 타당성 검증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솔루션 요건정의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합의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 진행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kern="100" dirty="0" smtClean="0">
                          <a:effectLst/>
                        </a:rPr>
                        <a:t>스토리 보드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</a:tr>
              <a:tr h="13108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구현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이해관계자와 배포합의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솔루션 개발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요건 구현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니증충족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소프트웨어 사용가능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배포준비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작업수행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작성방식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dirty="0" smtClean="0">
                          <a:latin typeface="+mn-ea"/>
                        </a:rPr>
                        <a:t>내제화</a:t>
                      </a:r>
                      <a:endParaRPr lang="en-US" altLang="ko-KR" sz="1000" b="0" dirty="0" smtClean="0">
                        <a:latin typeface="+mn-ea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 목표달성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kern="100" dirty="0" smtClean="0">
                          <a:effectLst/>
                        </a:rPr>
                        <a:t>객체 모델</a:t>
                      </a:r>
                      <a:r>
                        <a:rPr lang="en-US" altLang="ko-KR" sz="1000" kern="100" dirty="0" smtClean="0">
                          <a:effectLst/>
                        </a:rPr>
                        <a:t>(class)</a:t>
                      </a:r>
                      <a:r>
                        <a:rPr lang="ko-KR" altLang="en-US" sz="1000" kern="100" dirty="0" smtClean="0">
                          <a:effectLst/>
                        </a:rPr>
                        <a:t> 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</a:tr>
              <a:tr h="4899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정료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작업종료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kern="100" dirty="0" smtClean="0">
                          <a:effectLst/>
                        </a:rPr>
                        <a:t>프로젝트 완료 보고서</a:t>
                      </a:r>
                      <a:endParaRPr lang="en-US" altLang="ko-KR" sz="1000" kern="100" dirty="0" smtClean="0">
                        <a:effectLst/>
                      </a:endParaRPr>
                    </a:p>
                    <a:p>
                      <a:pPr marL="0" indent="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00" dirty="0" smtClean="0">
                          <a:effectLst/>
                        </a:rPr>
                        <a:t>    (</a:t>
                      </a:r>
                      <a:r>
                        <a:rPr lang="ko-KR" altLang="en-US" sz="1000" kern="100" dirty="0" smtClean="0">
                          <a:effectLst/>
                        </a:rPr>
                        <a:t>향후 보완 및 개선</a:t>
                      </a:r>
                      <a:r>
                        <a:rPr lang="en-US" altLang="ko-KR" sz="1000" kern="100" dirty="0" smtClean="0">
                          <a:effectLst/>
                        </a:rPr>
                        <a:t>)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70107" y="61565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마일스톤별</a:t>
            </a:r>
            <a:r>
              <a:rPr lang="ko-KR" altLang="en-US" b="1" dirty="0" smtClean="0"/>
              <a:t> 세부 </a:t>
            </a:r>
            <a:r>
              <a:rPr lang="ko-KR" altLang="en-US" b="1" dirty="0" err="1" smtClean="0"/>
              <a:t>타스크</a:t>
            </a:r>
            <a:r>
              <a:rPr lang="ko-KR" altLang="en-US" b="1" dirty="0" smtClean="0"/>
              <a:t> 및 산출물 정의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07 </a:t>
            </a:r>
            <a:r>
              <a:rPr lang="ko-KR" altLang="en-US" sz="2000" b="1" spc="-300" dirty="0" err="1" smtClean="0">
                <a:solidFill>
                  <a:srgbClr val="EED838"/>
                </a:solidFill>
              </a:rPr>
              <a:t>마일스톤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6090" y="1270118"/>
            <a:ext cx="8640000" cy="483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70107" y="622047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/>
              <a:t>Project Health Check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07 </a:t>
            </a:r>
            <a:r>
              <a:rPr lang="ko-KR" altLang="en-US" sz="2000" b="1" spc="-300" dirty="0" err="1" smtClean="0">
                <a:solidFill>
                  <a:srgbClr val="EED838"/>
                </a:solidFill>
              </a:rPr>
              <a:t>마일스톤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4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244557" y="1839430"/>
            <a:ext cx="5563775" cy="2646878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166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시 연</a:t>
            </a:r>
            <a:endParaRPr lang="en-US" altLang="ko-KR" sz="166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 rot="589914">
            <a:off x="279754" y="735966"/>
            <a:ext cx="138050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bg2">
                    <a:lumMod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08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시연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94008" y="2244781"/>
            <a:ext cx="2273463" cy="422962"/>
          </a:xfrm>
          <a:prstGeom prst="rect">
            <a:avLst/>
          </a:prstGeom>
          <a:solidFill>
            <a:srgbClr val="EBD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443700" y="2290486"/>
            <a:ext cx="1744388" cy="338554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600" spc="600" dirty="0" smtClean="0">
                <a:solidFill>
                  <a:schemeClr val="bg1"/>
                </a:solidFill>
              </a:rPr>
              <a:t>실시간 채팅</a:t>
            </a:r>
            <a:endParaRPr lang="en-US" altLang="ko-KR" sz="1600" spc="600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3289" y="2789285"/>
            <a:ext cx="2416046" cy="553998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각  회원들간의  빠른 소통을 위해</a:t>
            </a:r>
            <a:endParaRPr lang="en-US" altLang="ko-KR" sz="15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실시간으로  채팅 할 수 </a:t>
            </a:r>
            <a:r>
              <a:rPr lang="ko-KR" altLang="en-US" sz="1500" spc="-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있는 기능 </a:t>
            </a:r>
            <a:endParaRPr lang="en-US" altLang="ko-KR" sz="15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54174" y="2244781"/>
            <a:ext cx="2273463" cy="422962"/>
          </a:xfrm>
          <a:prstGeom prst="rect">
            <a:avLst/>
          </a:prstGeom>
          <a:solidFill>
            <a:srgbClr val="EBD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03866" y="2290486"/>
            <a:ext cx="1478290" cy="338554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600" spc="600" dirty="0" smtClean="0">
                <a:solidFill>
                  <a:schemeClr val="bg1"/>
                </a:solidFill>
              </a:rPr>
              <a:t> 모 바 일</a:t>
            </a:r>
            <a:endParaRPr lang="en-US" altLang="ko-KR" sz="1600" spc="600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23455" y="2789285"/>
            <a:ext cx="2653290" cy="784830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인당  </a:t>
            </a:r>
            <a:r>
              <a:rPr lang="en-US" altLang="ko-KR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110 % </a:t>
            </a:r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이상의  휴대폰  보급률과</a:t>
            </a:r>
            <a:endParaRPr lang="en-US" altLang="ko-KR" sz="15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팬 층의  연령대를 생각한다면 </a:t>
            </a:r>
            <a:endParaRPr lang="en-US" altLang="ko-KR" sz="15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5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모바일</a:t>
            </a:r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연동이 불가피한 상황</a:t>
            </a:r>
            <a:endParaRPr lang="en-US" altLang="ko-KR" sz="15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94008" y="3932900"/>
            <a:ext cx="2273463" cy="422962"/>
          </a:xfrm>
          <a:prstGeom prst="rect">
            <a:avLst/>
          </a:prstGeom>
          <a:solidFill>
            <a:srgbClr val="EBD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75120" y="3978605"/>
            <a:ext cx="1877437" cy="338554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600" spc="600" smtClean="0">
                <a:solidFill>
                  <a:schemeClr val="bg1"/>
                </a:solidFill>
              </a:rPr>
              <a:t>공동구매공간</a:t>
            </a:r>
            <a:endParaRPr lang="en-US" altLang="ko-KR" sz="1600" spc="600" dirty="0" smtClean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63289" y="4477404"/>
            <a:ext cx="2483372" cy="784830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공동구매 사이트와의  계약을 통해</a:t>
            </a:r>
            <a:endParaRPr lang="en-US" altLang="ko-KR" sz="15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저희 사이트에서 구매 가능 하도록 </a:t>
            </a:r>
            <a:endParaRPr lang="en-US" altLang="ko-KR" sz="15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중계</a:t>
            </a:r>
            <a:endParaRPr lang="en-US" altLang="ko-KR" sz="15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54174" y="3932900"/>
            <a:ext cx="2273463" cy="422962"/>
          </a:xfrm>
          <a:prstGeom prst="rect">
            <a:avLst/>
          </a:prstGeom>
          <a:solidFill>
            <a:srgbClr val="EBD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음악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323455" y="4477404"/>
            <a:ext cx="2358338" cy="553998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15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위젯을</a:t>
            </a:r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통해  한 곡이   아닌</a:t>
            </a:r>
            <a:r>
              <a:rPr lang="en-US" altLang="ko-KR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r>
              <a:rPr lang="ko-KR" altLang="en-US" sz="15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음악리스트  재생이  가능한  기능</a:t>
            </a:r>
            <a:endParaRPr lang="en-US" altLang="ko-KR" sz="15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10239" y="693536"/>
            <a:ext cx="9068301" cy="707886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40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향 후 계 획</a:t>
            </a:r>
            <a:endParaRPr lang="en-US" altLang="ko-KR" sz="40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 rot="589914">
            <a:off x="279754" y="735966"/>
            <a:ext cx="138050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bg2">
                    <a:lumMod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09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향후 계획</a:t>
            </a:r>
            <a:endParaRPr lang="ko-KR" altLang="en-US" sz="2000" b="1" spc="-300" dirty="0">
              <a:solidFill>
                <a:srgbClr val="EED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39822" y="2758664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3600" spc="-300" smtClean="0">
                <a:solidFill>
                  <a:srgbClr val="EBD219"/>
                </a:solidFill>
              </a:rPr>
              <a:t>감사합니다</a:t>
            </a:r>
            <a:endParaRPr lang="ko-KR" altLang="en-US" sz="3600" spc="-300" dirty="0">
              <a:solidFill>
                <a:srgbClr val="EBD21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49128" y="3404995"/>
            <a:ext cx="128201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  YOU -</a:t>
            </a:r>
            <a:endParaRPr lang="ko-KR" altLang="en-US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110239" y="693536"/>
            <a:ext cx="9653136" cy="707886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40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허브 홈으로 사용되던 </a:t>
            </a:r>
            <a:r>
              <a:rPr lang="en-US" altLang="ko-KR" sz="40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		    </a:t>
            </a:r>
            <a:r>
              <a:rPr lang="ko-KR" altLang="en-US" sz="40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의 몰락</a:t>
            </a:r>
            <a:endParaRPr lang="en-US" altLang="ko-KR" sz="40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13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646" y="1731400"/>
            <a:ext cx="4595954" cy="43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89"/>
          <p:cNvPicPr preferRelativeResize="0"/>
          <p:nvPr/>
        </p:nvPicPr>
        <p:blipFill rotWithShape="1">
          <a:blip r:embed="rId4">
            <a:alphaModFix/>
          </a:blip>
          <a:srcRect r="37609"/>
          <a:stretch/>
        </p:blipFill>
        <p:spPr>
          <a:xfrm>
            <a:off x="2215618" y="1731400"/>
            <a:ext cx="4611407" cy="175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://mon.dothome.co.kr/img/th/etc/daum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t="22957" r="9830" b="21160"/>
          <a:stretch/>
        </p:blipFill>
        <p:spPr bwMode="auto">
          <a:xfrm>
            <a:off x="7515225" y="496546"/>
            <a:ext cx="15811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486" y="3554012"/>
            <a:ext cx="4602233" cy="25128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02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기획동기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418776" y="449467"/>
            <a:ext cx="2766561" cy="707886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40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대체 사이트 </a:t>
            </a:r>
            <a:endParaRPr lang="en-US" altLang="ko-KR" sz="40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3074" name="Picture 2" descr="http://mon.dothome.co.kr/img/th/etc/dau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t="22957" r="9830" b="21160"/>
          <a:stretch/>
        </p:blipFill>
        <p:spPr bwMode="auto">
          <a:xfrm>
            <a:off x="7886700" y="350972"/>
            <a:ext cx="15811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r="8599"/>
          <a:stretch/>
        </p:blipFill>
        <p:spPr>
          <a:xfrm>
            <a:off x="2262638" y="1683775"/>
            <a:ext cx="6439811" cy="3735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" t="3303" r="10394"/>
          <a:stretch/>
        </p:blipFill>
        <p:spPr>
          <a:xfrm>
            <a:off x="5114240" y="2809876"/>
            <a:ext cx="6680615" cy="378142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052641" y="2854256"/>
            <a:ext cx="1958384" cy="707886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8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디씨</a:t>
            </a:r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인사이드</a:t>
            </a:r>
            <a:r>
              <a:rPr lang="ko-KR" altLang="en-US" sz="40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endParaRPr lang="en-US" altLang="ko-KR" sz="40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10843" y="966364"/>
            <a:ext cx="1677409" cy="707886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8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인스티즈</a:t>
            </a:r>
            <a:r>
              <a:rPr lang="ko-KR" altLang="en-US" sz="40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endParaRPr lang="en-US" altLang="ko-KR" sz="40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02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기획동기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1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120746" y="1238493"/>
            <a:ext cx="3474863" cy="4979427"/>
            <a:chOff x="7695610" y="998125"/>
            <a:chExt cx="2195274" cy="3449949"/>
          </a:xfrm>
        </p:grpSpPr>
        <p:pic>
          <p:nvPicPr>
            <p:cNvPr id="21" name="Shape 111"/>
            <p:cNvPicPr preferRelativeResize="0"/>
            <p:nvPr/>
          </p:nvPicPr>
          <p:blipFill rotWithShape="1">
            <a:blip r:embed="rId3">
              <a:alphaModFix/>
            </a:blip>
            <a:srcRect t="35199" b="12381"/>
            <a:stretch/>
          </p:blipFill>
          <p:spPr>
            <a:xfrm>
              <a:off x="7695610" y="2401225"/>
              <a:ext cx="2195274" cy="2046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112"/>
            <p:cNvPicPr preferRelativeResize="0"/>
            <p:nvPr/>
          </p:nvPicPr>
          <p:blipFill rotWithShape="1">
            <a:blip r:embed="rId4">
              <a:alphaModFix/>
            </a:blip>
            <a:srcRect l="-9" t="34426" r="20" b="30326"/>
            <a:stretch/>
          </p:blipFill>
          <p:spPr>
            <a:xfrm>
              <a:off x="7695623" y="998125"/>
              <a:ext cx="2195250" cy="1376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2995413" y="1238493"/>
            <a:ext cx="3462537" cy="4979427"/>
            <a:chOff x="2200187" y="900039"/>
            <a:chExt cx="3781256" cy="5700624"/>
          </a:xfrm>
        </p:grpSpPr>
        <p:pic>
          <p:nvPicPr>
            <p:cNvPr id="16" name="Shape 105"/>
            <p:cNvPicPr preferRelativeResize="0"/>
            <p:nvPr/>
          </p:nvPicPr>
          <p:blipFill rotWithShape="1">
            <a:blip r:embed="rId5">
              <a:alphaModFix/>
            </a:blip>
            <a:srcRect t="6864" r="16812" b="37205"/>
            <a:stretch/>
          </p:blipFill>
          <p:spPr>
            <a:xfrm>
              <a:off x="2200187" y="3547985"/>
              <a:ext cx="3457663" cy="30526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그룹 5"/>
            <p:cNvGrpSpPr/>
            <p:nvPr/>
          </p:nvGrpSpPr>
          <p:grpSpPr>
            <a:xfrm>
              <a:off x="2215618" y="900039"/>
              <a:ext cx="3765825" cy="2522670"/>
              <a:chOff x="2329407" y="953955"/>
              <a:chExt cx="3765825" cy="252267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2333564" y="953955"/>
                <a:ext cx="3761668" cy="2522670"/>
                <a:chOff x="2437298" y="1047750"/>
                <a:chExt cx="2918922" cy="1571284"/>
              </a:xfrm>
            </p:grpSpPr>
            <p:pic>
              <p:nvPicPr>
                <p:cNvPr id="13" name="Shape 9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t="36598" b="52257"/>
                <a:stretch/>
              </p:blipFill>
              <p:spPr>
                <a:xfrm>
                  <a:off x="2455115" y="1748194"/>
                  <a:ext cx="2891750" cy="5378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Shape 10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t="33691" b="50382"/>
                <a:stretch/>
              </p:blipFill>
              <p:spPr>
                <a:xfrm>
                  <a:off x="2437298" y="1047750"/>
                  <a:ext cx="2891750" cy="819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Shape 108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t="63650" b="29778"/>
                <a:stretch/>
              </p:blipFill>
              <p:spPr>
                <a:xfrm>
                  <a:off x="2464445" y="2281085"/>
                  <a:ext cx="2891775" cy="3379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7" name="Shape 106"/>
              <p:cNvSpPr/>
              <p:nvPr/>
            </p:nvSpPr>
            <p:spPr>
              <a:xfrm>
                <a:off x="2356525" y="953955"/>
                <a:ext cx="3738707" cy="368720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107"/>
              <p:cNvSpPr/>
              <p:nvPr/>
            </p:nvSpPr>
            <p:spPr>
              <a:xfrm>
                <a:off x="2329407" y="2297630"/>
                <a:ext cx="3753769" cy="334122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" name="Shape 107"/>
              <p:cNvSpPr/>
              <p:nvPr/>
            </p:nvSpPr>
            <p:spPr>
              <a:xfrm>
                <a:off x="2333564" y="3141930"/>
                <a:ext cx="3761668" cy="333141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8316022" y="99755"/>
            <a:ext cx="3738384" cy="584775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해당 사이트의 문제점</a:t>
            </a:r>
            <a:endParaRPr lang="en-US" altLang="ko-KR" sz="32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02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기획동기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0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432665" y="1365982"/>
            <a:ext cx="4549091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5400" spc="-300" dirty="0" smtClean="0">
                <a:solidFill>
                  <a:srgbClr val="FF0000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음란성 게시물</a:t>
            </a:r>
            <a:endParaRPr lang="en-US" altLang="ko-KR" sz="5400" spc="-300" dirty="0">
              <a:solidFill>
                <a:srgbClr val="FF0000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2645" y="2653615"/>
            <a:ext cx="4549112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5400" spc="-300" dirty="0" smtClean="0">
                <a:solidFill>
                  <a:srgbClr val="FF0000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욕 설</a:t>
            </a:r>
            <a:endParaRPr lang="en-US" altLang="ko-KR" sz="5400" spc="-300" dirty="0">
              <a:solidFill>
                <a:srgbClr val="FF0000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5124" name="Picture 4" descr="http://www.hsnews.co.kr/news/photo/200702/28384_8249_37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852" y="4114800"/>
            <a:ext cx="4215188" cy="239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6996694" y="1356668"/>
            <a:ext cx="4549091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5400" spc="-300" dirty="0" smtClean="0">
                <a:solidFill>
                  <a:srgbClr val="FF0000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잘못된 성 인식</a:t>
            </a:r>
            <a:endParaRPr lang="en-US" altLang="ko-KR" sz="5400" spc="-300" dirty="0">
              <a:solidFill>
                <a:srgbClr val="FF0000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96674" y="2644301"/>
            <a:ext cx="4549112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5400" spc="-300" dirty="0" smtClean="0">
                <a:solidFill>
                  <a:srgbClr val="FF0000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감정소모 심화</a:t>
            </a:r>
            <a:endParaRPr lang="en-US" altLang="ko-KR" sz="5400" spc="-300" dirty="0">
              <a:solidFill>
                <a:srgbClr val="FF0000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13860" y="1946529"/>
            <a:ext cx="5921270" cy="1862048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11500" spc="-300" dirty="0" err="1" smtClean="0">
                <a:solidFill>
                  <a:srgbClr val="FF0000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익</a:t>
            </a:r>
            <a:r>
              <a:rPr lang="ko-KR" altLang="en-US" sz="11500" spc="-300" dirty="0" smtClean="0">
                <a:solidFill>
                  <a:srgbClr val="FF0000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명 성</a:t>
            </a:r>
            <a:endParaRPr lang="en-US" altLang="ko-KR" sz="11500" spc="-300" dirty="0">
              <a:solidFill>
                <a:srgbClr val="FF0000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316022" y="99755"/>
            <a:ext cx="3738384" cy="584775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2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해당 사이트의 문제점</a:t>
            </a:r>
            <a:endParaRPr lang="en-US" altLang="ko-KR" sz="32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02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기획동기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03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요구조사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76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52778" y="1856652"/>
            <a:ext cx="8802902" cy="4416713"/>
            <a:chOff x="2352778" y="1673772"/>
            <a:chExt cx="9054363" cy="3961218"/>
          </a:xfrm>
        </p:grpSpPr>
        <p:pic>
          <p:nvPicPr>
            <p:cNvPr id="19" name="Shape 142"/>
            <p:cNvPicPr preferRelativeResize="0"/>
            <p:nvPr/>
          </p:nvPicPr>
          <p:blipFill rotWithShape="1">
            <a:blip r:embed="rId3">
              <a:alphaModFix/>
            </a:blip>
            <a:srcRect t="28553" b="23132"/>
            <a:stretch/>
          </p:blipFill>
          <p:spPr>
            <a:xfrm>
              <a:off x="2352778" y="1673772"/>
              <a:ext cx="3352484" cy="3961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Shape 143"/>
            <p:cNvPicPr preferRelativeResize="0"/>
            <p:nvPr/>
          </p:nvPicPr>
          <p:blipFill rotWithShape="1">
            <a:blip r:embed="rId4">
              <a:alphaModFix/>
            </a:blip>
            <a:srcRect t="69762" r="19239" b="13836"/>
            <a:stretch/>
          </p:blipFill>
          <p:spPr>
            <a:xfrm>
              <a:off x="5705262" y="3628994"/>
              <a:ext cx="3118698" cy="140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Shape 145"/>
            <p:cNvPicPr preferRelativeResize="0"/>
            <p:nvPr/>
          </p:nvPicPr>
          <p:blipFill rotWithShape="1">
            <a:blip r:embed="rId5">
              <a:alphaModFix/>
            </a:blip>
            <a:srcRect t="6547" b="83652"/>
            <a:stretch/>
          </p:blipFill>
          <p:spPr>
            <a:xfrm>
              <a:off x="5718612" y="2676144"/>
              <a:ext cx="3277132" cy="1120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147"/>
            <p:cNvPicPr preferRelativeResize="0"/>
            <p:nvPr/>
          </p:nvPicPr>
          <p:blipFill rotWithShape="1">
            <a:blip r:embed="rId5">
              <a:alphaModFix/>
            </a:blip>
            <a:srcRect t="84554" r="47311" b="7204"/>
            <a:stretch/>
          </p:blipFill>
          <p:spPr>
            <a:xfrm>
              <a:off x="8995743" y="2532654"/>
              <a:ext cx="2079927" cy="1096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148"/>
            <p:cNvPicPr preferRelativeResize="0"/>
            <p:nvPr/>
          </p:nvPicPr>
          <p:blipFill rotWithShape="1">
            <a:blip r:embed="rId4">
              <a:alphaModFix/>
            </a:blip>
            <a:srcRect t="10306" r="16476" b="77015"/>
            <a:stretch/>
          </p:blipFill>
          <p:spPr>
            <a:xfrm>
              <a:off x="5775427" y="1673772"/>
              <a:ext cx="3220317" cy="955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149"/>
            <p:cNvPicPr preferRelativeResize="0"/>
            <p:nvPr/>
          </p:nvPicPr>
          <p:blipFill rotWithShape="1">
            <a:blip r:embed="rId6">
              <a:alphaModFix/>
            </a:blip>
            <a:srcRect t="72831" r="40395" b="21156"/>
            <a:stretch/>
          </p:blipFill>
          <p:spPr>
            <a:xfrm>
              <a:off x="8995745" y="1673772"/>
              <a:ext cx="2411396" cy="858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직사각형 24"/>
          <p:cNvSpPr/>
          <p:nvPr/>
        </p:nvSpPr>
        <p:spPr>
          <a:xfrm>
            <a:off x="2215618" y="1263296"/>
            <a:ext cx="3289989" cy="40011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dist"/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레드벨벳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갤러리에 허브 홈 검색 결과</a:t>
            </a:r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550" y="5637095"/>
            <a:ext cx="2486025" cy="8191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441158" y="5915108"/>
            <a:ext cx="912392" cy="461665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출처  </a:t>
            </a:r>
            <a:r>
              <a:rPr lang="en-US" altLang="ko-KR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 </a:t>
            </a:r>
            <a:endParaRPr lang="en-US" altLang="ko-KR" sz="24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463790" y="135349"/>
            <a:ext cx="4591050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실제 허브 홈을 간절히 원하는 팬들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03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요구조사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215618" y="765496"/>
            <a:ext cx="5600700" cy="40011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레드벨벳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갤러리에 허브 홈 제작에 대한 의견을 묻고 받은 답변</a:t>
            </a:r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50" y="5637095"/>
            <a:ext cx="2486025" cy="8191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441158" y="5915108"/>
            <a:ext cx="912392" cy="461665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출처  </a:t>
            </a:r>
            <a:r>
              <a:rPr lang="en-US" altLang="ko-KR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:  </a:t>
            </a:r>
            <a:endParaRPr lang="en-US" altLang="ko-KR" sz="24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pic>
        <p:nvPicPr>
          <p:cNvPr id="15" name="Shape 232"/>
          <p:cNvPicPr preferRelativeResize="0"/>
          <p:nvPr/>
        </p:nvPicPr>
        <p:blipFill rotWithShape="1">
          <a:blip r:embed="rId4">
            <a:alphaModFix/>
          </a:blip>
          <a:srcRect t="27650" b="10395"/>
          <a:stretch/>
        </p:blipFill>
        <p:spPr>
          <a:xfrm>
            <a:off x="5172736" y="3525397"/>
            <a:ext cx="3268421" cy="28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233"/>
          <p:cNvPicPr preferRelativeResize="0"/>
          <p:nvPr/>
        </p:nvPicPr>
        <p:blipFill rotWithShape="1">
          <a:blip r:embed="rId5">
            <a:alphaModFix/>
          </a:blip>
          <a:srcRect t="6340"/>
          <a:stretch/>
        </p:blipFill>
        <p:spPr>
          <a:xfrm>
            <a:off x="2215618" y="1341825"/>
            <a:ext cx="2916452" cy="442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234"/>
          <p:cNvPicPr preferRelativeResize="0"/>
          <p:nvPr/>
        </p:nvPicPr>
        <p:blipFill rotWithShape="1">
          <a:blip r:embed="rId6">
            <a:alphaModFix/>
          </a:blip>
          <a:srcRect t="43139" b="14034"/>
          <a:stretch/>
        </p:blipFill>
        <p:spPr>
          <a:xfrm>
            <a:off x="5172737" y="1341824"/>
            <a:ext cx="3218172" cy="227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35"/>
          <p:cNvPicPr preferRelativeResize="0"/>
          <p:nvPr/>
        </p:nvPicPr>
        <p:blipFill rotWithShape="1">
          <a:blip r:embed="rId7">
            <a:alphaModFix/>
          </a:blip>
          <a:srcRect t="6657" b="38005"/>
          <a:stretch/>
        </p:blipFill>
        <p:spPr>
          <a:xfrm>
            <a:off x="8340662" y="1341824"/>
            <a:ext cx="3408222" cy="287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36"/>
          <p:cNvPicPr preferRelativeResize="0"/>
          <p:nvPr/>
        </p:nvPicPr>
        <p:blipFill rotWithShape="1">
          <a:blip r:embed="rId7">
            <a:alphaModFix/>
          </a:blip>
          <a:srcRect t="73087"/>
          <a:stretch/>
        </p:blipFill>
        <p:spPr>
          <a:xfrm>
            <a:off x="8390909" y="4131375"/>
            <a:ext cx="3307727" cy="163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250"/>
          <p:cNvPicPr preferRelativeResize="0"/>
          <p:nvPr/>
        </p:nvPicPr>
        <p:blipFill rotWithShape="1">
          <a:blip r:embed="rId8">
            <a:alphaModFix/>
          </a:blip>
          <a:srcRect t="9562" b="7929"/>
          <a:stretch/>
        </p:blipFill>
        <p:spPr>
          <a:xfrm>
            <a:off x="2538550" y="1341824"/>
            <a:ext cx="3505912" cy="47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251"/>
          <p:cNvPicPr preferRelativeResize="0"/>
          <p:nvPr/>
        </p:nvPicPr>
        <p:blipFill rotWithShape="1">
          <a:blip r:embed="rId9">
            <a:alphaModFix/>
          </a:blip>
          <a:srcRect t="57355" b="7237"/>
          <a:stretch/>
        </p:blipFill>
        <p:spPr>
          <a:xfrm>
            <a:off x="6344674" y="1366295"/>
            <a:ext cx="3506400" cy="239354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237"/>
          <p:cNvSpPr txBox="1"/>
          <p:nvPr/>
        </p:nvSpPr>
        <p:spPr>
          <a:xfrm>
            <a:off x="6179217" y="4056661"/>
            <a:ext cx="1764000" cy="61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Clr>
                <a:srgbClr val="FF0000"/>
              </a:buClr>
            </a:pPr>
            <a:r>
              <a:rPr lang="ko" sz="2400" b="1" dirty="0" smtClean="0">
                <a:solidFill>
                  <a:srgbClr val="002060"/>
                </a:solidFill>
              </a:rPr>
              <a:t>개</a:t>
            </a:r>
            <a:r>
              <a:rPr lang="en-US" altLang="ko" sz="2400" b="1" dirty="0" smtClean="0">
                <a:solidFill>
                  <a:srgbClr val="002060"/>
                </a:solidFill>
              </a:rPr>
              <a:t> </a:t>
            </a:r>
            <a:r>
              <a:rPr lang="ko" sz="2400" b="1" dirty="0" smtClean="0">
                <a:solidFill>
                  <a:srgbClr val="002060"/>
                </a:solidFill>
              </a:rPr>
              <a:t>방</a:t>
            </a:r>
            <a:r>
              <a:rPr lang="en-US" altLang="ko" sz="2400" b="1" dirty="0" smtClean="0">
                <a:solidFill>
                  <a:srgbClr val="002060"/>
                </a:solidFill>
              </a:rPr>
              <a:t> </a:t>
            </a:r>
            <a:r>
              <a:rPr lang="ko" sz="2400" b="1" dirty="0" smtClean="0">
                <a:solidFill>
                  <a:srgbClr val="002060"/>
                </a:solidFill>
              </a:rPr>
              <a:t>성</a:t>
            </a:r>
            <a:endParaRPr lang="ko" sz="2400" b="1" dirty="0">
              <a:solidFill>
                <a:srgbClr val="002060"/>
              </a:solidFill>
            </a:endParaRPr>
          </a:p>
        </p:txBody>
      </p:sp>
      <p:sp>
        <p:nvSpPr>
          <p:cNvPr id="43" name="Shape 237"/>
          <p:cNvSpPr txBox="1"/>
          <p:nvPr/>
        </p:nvSpPr>
        <p:spPr>
          <a:xfrm>
            <a:off x="8186280" y="4056661"/>
            <a:ext cx="1764000" cy="61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buClr>
                <a:srgbClr val="FF0000"/>
              </a:buClr>
            </a:pPr>
            <a:r>
              <a:rPr lang="ko" altLang="ko-KR" sz="2400" b="1" dirty="0" smtClean="0">
                <a:solidFill>
                  <a:srgbClr val="002060"/>
                </a:solidFill>
              </a:rPr>
              <a:t>자</a:t>
            </a:r>
            <a:r>
              <a:rPr lang="en-US" altLang="ko" sz="2400" b="1" dirty="0" smtClean="0">
                <a:solidFill>
                  <a:srgbClr val="002060"/>
                </a:solidFill>
              </a:rPr>
              <a:t> </a:t>
            </a:r>
            <a:r>
              <a:rPr lang="ko" altLang="ko-KR" sz="2400" b="1" dirty="0" smtClean="0">
                <a:solidFill>
                  <a:srgbClr val="002060"/>
                </a:solidFill>
              </a:rPr>
              <a:t>료</a:t>
            </a:r>
            <a:r>
              <a:rPr lang="en-US" altLang="ko" sz="2400" b="1" dirty="0" smtClean="0">
                <a:solidFill>
                  <a:srgbClr val="002060"/>
                </a:solidFill>
              </a:rPr>
              <a:t> </a:t>
            </a:r>
            <a:r>
              <a:rPr lang="ko" altLang="ko-KR" sz="2400" b="1" dirty="0" smtClean="0">
                <a:solidFill>
                  <a:srgbClr val="002060"/>
                </a:solidFill>
              </a:rPr>
              <a:t>성</a:t>
            </a:r>
            <a:endParaRPr lang="ko" sz="2400" b="1" dirty="0">
              <a:solidFill>
                <a:srgbClr val="002060"/>
              </a:solidFill>
            </a:endParaRPr>
          </a:p>
        </p:txBody>
      </p:sp>
      <p:sp>
        <p:nvSpPr>
          <p:cNvPr id="44" name="Shape 237"/>
          <p:cNvSpPr txBox="1"/>
          <p:nvPr/>
        </p:nvSpPr>
        <p:spPr>
          <a:xfrm>
            <a:off x="10193343" y="4055983"/>
            <a:ext cx="1764000" cy="61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buClr>
                <a:srgbClr val="FF0000"/>
              </a:buClr>
            </a:pPr>
            <a:r>
              <a:rPr lang="ko" altLang="ko-KR" sz="2400" b="1" dirty="0" smtClean="0">
                <a:solidFill>
                  <a:srgbClr val="002060"/>
                </a:solidFill>
              </a:rPr>
              <a:t>검색</a:t>
            </a:r>
            <a:r>
              <a:rPr lang="en-US" altLang="ko" sz="2400" b="1" dirty="0" smtClean="0">
                <a:solidFill>
                  <a:srgbClr val="002060"/>
                </a:solidFill>
              </a:rPr>
              <a:t> </a:t>
            </a:r>
            <a:r>
              <a:rPr lang="ko" altLang="ko-KR" sz="2400" b="1" dirty="0" smtClean="0">
                <a:solidFill>
                  <a:srgbClr val="002060"/>
                </a:solidFill>
              </a:rPr>
              <a:t>기능</a:t>
            </a:r>
            <a:endParaRPr lang="ko" sz="2400" b="1" dirty="0">
              <a:solidFill>
                <a:srgbClr val="002060"/>
              </a:solidFill>
            </a:endParaRPr>
          </a:p>
        </p:txBody>
      </p:sp>
      <p:sp>
        <p:nvSpPr>
          <p:cNvPr id="45" name="Shape 237"/>
          <p:cNvSpPr txBox="1"/>
          <p:nvPr/>
        </p:nvSpPr>
        <p:spPr>
          <a:xfrm>
            <a:off x="8190759" y="5017480"/>
            <a:ext cx="1764000" cy="61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buClr>
                <a:srgbClr val="FF0000"/>
              </a:buClr>
            </a:pPr>
            <a:r>
              <a:rPr lang="en-US" altLang="ko" sz="2400" b="1" dirty="0" smtClean="0">
                <a:solidFill>
                  <a:srgbClr val="002060"/>
                </a:solidFill>
              </a:rPr>
              <a:t>  </a:t>
            </a:r>
            <a:r>
              <a:rPr lang="ko" altLang="ko-KR" sz="2400" b="1" dirty="0" smtClean="0">
                <a:solidFill>
                  <a:srgbClr val="002060"/>
                </a:solidFill>
              </a:rPr>
              <a:t>영</a:t>
            </a:r>
            <a:r>
              <a:rPr lang="en-US" altLang="ko" sz="2400" b="1" dirty="0" smtClean="0">
                <a:solidFill>
                  <a:srgbClr val="002060"/>
                </a:solidFill>
              </a:rPr>
              <a:t> </a:t>
            </a:r>
            <a:r>
              <a:rPr lang="ko" altLang="ko-KR" sz="2400" b="1" dirty="0" smtClean="0">
                <a:solidFill>
                  <a:srgbClr val="002060"/>
                </a:solidFill>
              </a:rPr>
              <a:t>상</a:t>
            </a:r>
            <a:endParaRPr lang="ko" sz="2400" b="1" dirty="0">
              <a:solidFill>
                <a:srgbClr val="002060"/>
              </a:solidFill>
            </a:endParaRPr>
          </a:p>
        </p:txBody>
      </p:sp>
      <p:sp>
        <p:nvSpPr>
          <p:cNvPr id="46" name="Shape 237"/>
          <p:cNvSpPr txBox="1"/>
          <p:nvPr/>
        </p:nvSpPr>
        <p:spPr>
          <a:xfrm>
            <a:off x="6179217" y="5017480"/>
            <a:ext cx="1764000" cy="61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buClr>
                <a:srgbClr val="FF0000"/>
              </a:buClr>
            </a:pPr>
            <a:r>
              <a:rPr lang="ko" altLang="ko-KR" sz="2400" b="1" dirty="0" smtClean="0">
                <a:solidFill>
                  <a:srgbClr val="002060"/>
                </a:solidFill>
              </a:rPr>
              <a:t>메</a:t>
            </a:r>
            <a:r>
              <a:rPr lang="en-US" altLang="ko" sz="2400" b="1" dirty="0" smtClean="0">
                <a:solidFill>
                  <a:srgbClr val="002060"/>
                </a:solidFill>
              </a:rPr>
              <a:t> </a:t>
            </a:r>
            <a:r>
              <a:rPr lang="ko" altLang="ko-KR" sz="2400" b="1" dirty="0" smtClean="0">
                <a:solidFill>
                  <a:srgbClr val="002060"/>
                </a:solidFill>
              </a:rPr>
              <a:t>리</a:t>
            </a:r>
            <a:r>
              <a:rPr lang="en-US" altLang="ko" sz="2400" b="1" dirty="0" smtClean="0">
                <a:solidFill>
                  <a:srgbClr val="002060"/>
                </a:solidFill>
              </a:rPr>
              <a:t> </a:t>
            </a:r>
            <a:r>
              <a:rPr lang="ko" altLang="ko-KR" sz="2400" b="1" dirty="0" smtClean="0">
                <a:solidFill>
                  <a:srgbClr val="002060"/>
                </a:solidFill>
              </a:rPr>
              <a:t>트</a:t>
            </a:r>
            <a:endParaRPr lang="ko" sz="2400" b="1" dirty="0">
              <a:solidFill>
                <a:srgbClr val="002060"/>
              </a:solidFill>
            </a:endParaRPr>
          </a:p>
        </p:txBody>
      </p:sp>
      <p:sp>
        <p:nvSpPr>
          <p:cNvPr id="47" name="Shape 237"/>
          <p:cNvSpPr txBox="1"/>
          <p:nvPr/>
        </p:nvSpPr>
        <p:spPr>
          <a:xfrm>
            <a:off x="10196271" y="5016802"/>
            <a:ext cx="1764000" cy="61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buClr>
                <a:srgbClr val="FF0000"/>
              </a:buClr>
            </a:pPr>
            <a:r>
              <a:rPr lang="ko-KR" altLang="en-US" sz="2400" b="1" dirty="0" smtClean="0">
                <a:solidFill>
                  <a:srgbClr val="002060"/>
                </a:solidFill>
              </a:rPr>
              <a:t>실명 인증</a:t>
            </a:r>
            <a:endParaRPr lang="ko" sz="2400" b="1" dirty="0">
              <a:solidFill>
                <a:srgbClr val="00206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463790" y="135349"/>
            <a:ext cx="4591050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실제 허브 홈을 간절히 원하는 팬들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03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요구조사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8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95877" y="4725083"/>
            <a:ext cx="1592441" cy="419275"/>
          </a:xfrm>
          <a:prstGeom prst="rect">
            <a:avLst/>
          </a:prstGeom>
          <a:solidFill>
            <a:srgbClr val="EBD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03634" y="3955459"/>
            <a:ext cx="7511916" cy="1200329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옳지 못한 팬 문화로 인해 낮아진 현대 청소년들의 의식성장과 팬들을 위한 건전한 취미</a:t>
            </a:r>
            <a:r>
              <a:rPr lang="en-US" altLang="ko-KR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소통 공간을 만들기 위해</a:t>
            </a:r>
            <a:endParaRPr lang="en-US" altLang="ko-KR" sz="24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24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익명성 제거 에 초점을 맞춘 허브 홈 제작</a:t>
            </a:r>
            <a:endParaRPr lang="en-US" altLang="ko-KR" sz="24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42" y="2142753"/>
            <a:ext cx="1044211" cy="10442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064067" y="3270541"/>
            <a:ext cx="4591050" cy="523220"/>
          </a:xfrm>
          <a:prstGeom prst="rect">
            <a:avLst/>
          </a:prstGeom>
        </p:spPr>
        <p:txBody>
          <a:bodyPr wrap="squar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프로젝트 구현 의도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552225">
            <a:off x="-669753" y="660778"/>
            <a:ext cx="2480259" cy="526524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 rot="589914">
            <a:off x="287769" y="735966"/>
            <a:ext cx="1364476" cy="53245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01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개요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/>
          </a:p>
          <a:p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</a:rPr>
              <a:t>02 </a:t>
            </a: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</a:rPr>
              <a:t>기획동기</a:t>
            </a:r>
            <a:endParaRPr lang="en-US" altLang="ko-KR" sz="2000" spc="-3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b="1" spc="-300" dirty="0" smtClean="0">
                <a:solidFill>
                  <a:srgbClr val="EED838"/>
                </a:solidFill>
              </a:rPr>
              <a:t>03 </a:t>
            </a:r>
            <a:r>
              <a:rPr lang="ko-KR" altLang="en-US" sz="2000" b="1" spc="-300" dirty="0" smtClean="0">
                <a:solidFill>
                  <a:srgbClr val="EED838"/>
                </a:solidFill>
              </a:rPr>
              <a:t>요구조사</a:t>
            </a:r>
            <a:endParaRPr lang="en-US" altLang="ko-KR" sz="2000" b="1" spc="-300" dirty="0" smtClean="0">
              <a:solidFill>
                <a:srgbClr val="EED838"/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05 DB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06 Diagram</a:t>
            </a: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 </a:t>
            </a:r>
            <a:r>
              <a:rPr lang="ko-KR" altLang="en-US" sz="2000" spc="-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마일스톤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08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2000" spc="-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09 </a:t>
            </a:r>
            <a:r>
              <a:rPr lang="ko-KR" altLang="en-US" sz="2000" spc="-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 계획</a:t>
            </a:r>
            <a:endParaRPr lang="ko-KR" altLang="en-US" sz="2000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1959</Words>
  <Application>Microsoft Office PowerPoint</Application>
  <PresentationFormat>와이드스크린</PresentationFormat>
  <Paragraphs>809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서울남산체 B</vt:lpstr>
      <vt:lpstr>Arial</vt:lpstr>
      <vt:lpstr>Curlz MT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kosta</cp:lastModifiedBy>
  <cp:revision>85</cp:revision>
  <dcterms:created xsi:type="dcterms:W3CDTF">2015-11-20T12:16:57Z</dcterms:created>
  <dcterms:modified xsi:type="dcterms:W3CDTF">2016-07-04T09:39:30Z</dcterms:modified>
</cp:coreProperties>
</file>